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337" r:id="rId2"/>
    <p:sldId id="290" r:id="rId3"/>
    <p:sldId id="338" r:id="rId4"/>
    <p:sldId id="339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55" r:id="rId14"/>
    <p:sldId id="350" r:id="rId15"/>
    <p:sldId id="351" r:id="rId16"/>
    <p:sldId id="352" r:id="rId17"/>
    <p:sldId id="353" r:id="rId18"/>
    <p:sldId id="349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70" r:id="rId33"/>
    <p:sldId id="369" r:id="rId34"/>
    <p:sldId id="371" r:id="rId35"/>
    <p:sldId id="372" r:id="rId36"/>
    <p:sldId id="373" r:id="rId37"/>
    <p:sldId id="374" r:id="rId38"/>
    <p:sldId id="381" r:id="rId39"/>
    <p:sldId id="375" r:id="rId40"/>
    <p:sldId id="382" r:id="rId41"/>
    <p:sldId id="383" r:id="rId42"/>
    <p:sldId id="384" r:id="rId43"/>
    <p:sldId id="386" r:id="rId44"/>
    <p:sldId id="387" r:id="rId45"/>
    <p:sldId id="388" r:id="rId46"/>
    <p:sldId id="389" r:id="rId47"/>
    <p:sldId id="376" r:id="rId48"/>
    <p:sldId id="397" r:id="rId49"/>
    <p:sldId id="396" r:id="rId50"/>
    <p:sldId id="390" r:id="rId51"/>
    <p:sldId id="391" r:id="rId52"/>
    <p:sldId id="392" r:id="rId53"/>
    <p:sldId id="393" r:id="rId54"/>
    <p:sldId id="394" r:id="rId55"/>
    <p:sldId id="395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377" r:id="rId68"/>
    <p:sldId id="378" r:id="rId69"/>
    <p:sldId id="409" r:id="rId70"/>
    <p:sldId id="410" r:id="rId71"/>
    <p:sldId id="411" r:id="rId72"/>
    <p:sldId id="412" r:id="rId73"/>
    <p:sldId id="413" r:id="rId74"/>
    <p:sldId id="379" r:id="rId75"/>
    <p:sldId id="414" r:id="rId76"/>
    <p:sldId id="415" r:id="rId77"/>
    <p:sldId id="417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16" r:id="rId88"/>
    <p:sldId id="427" r:id="rId89"/>
    <p:sldId id="428" r:id="rId90"/>
    <p:sldId id="429" r:id="rId91"/>
    <p:sldId id="430" r:id="rId92"/>
    <p:sldId id="380" r:id="rId93"/>
    <p:sldId id="431" r:id="rId94"/>
    <p:sldId id="432" r:id="rId95"/>
    <p:sldId id="434" r:id="rId96"/>
    <p:sldId id="433" r:id="rId97"/>
    <p:sldId id="436" r:id="rId98"/>
    <p:sldId id="437" r:id="rId99"/>
    <p:sldId id="43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22E"/>
    <a:srgbClr val="FF0066"/>
    <a:srgbClr val="F68426"/>
    <a:srgbClr val="FF66FF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70"/>
    <p:restoredTop sz="92835" autoAdjust="0"/>
  </p:normalViewPr>
  <p:slideViewPr>
    <p:cSldViewPr>
      <p:cViewPr>
        <p:scale>
          <a:sx n="75" d="100"/>
          <a:sy n="75" d="100"/>
        </p:scale>
        <p:origin x="816" y="1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C21EA-663C-4E34-95DD-F97D5793DD8F}" type="datetimeFigureOut">
              <a:rPr lang="vi-VN" smtClean="0"/>
              <a:t>11/09/2023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B5FE3-77CD-491E-AE67-A31115A9DD1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36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D7E20-8D02-4611-B056-6E519800107E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080A-77D2-400A-B26E-2E232C654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8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riptutorial.com/epplu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phamquanghien/Demo/blob/MvcApp/MvcMovie/Models/Process/ExcelProcess.c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riptutorial.com/epplus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120-7281-B2C7-6378-CBD96D7E8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4677"/>
            <a:ext cx="12192000" cy="1310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LẬP TRÌNH .NET API VÀ REACTJS</a:t>
            </a:r>
            <a:endParaRPr lang="en-VN" dirty="0">
              <a:solidFill>
                <a:srgbClr val="0070C0"/>
              </a:solidFill>
            </a:endParaRPr>
          </a:p>
        </p:txBody>
      </p:sp>
      <p:pic>
        <p:nvPicPr>
          <p:cNvPr id="5" name="Picture 10" descr="Image result for html css">
            <a:extLst>
              <a:ext uri="{FF2B5EF4-FFF2-40B4-BE49-F238E27FC236}">
                <a16:creationId xmlns:a16="http://schemas.microsoft.com/office/drawing/2014/main" id="{12EE1FCF-D8B7-3962-CFF2-58F7240F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" y="4305226"/>
            <a:ext cx="2413813" cy="2102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82AAB4E-73D2-0F08-7912-DA12665F867C}"/>
              </a:ext>
            </a:extLst>
          </p:cNvPr>
          <p:cNvGrpSpPr/>
          <p:nvPr/>
        </p:nvGrpSpPr>
        <p:grpSpPr>
          <a:xfrm>
            <a:off x="9521719" y="4305226"/>
            <a:ext cx="2567540" cy="2102140"/>
            <a:chOff x="7865706" y="4391562"/>
            <a:chExt cx="2929811" cy="24968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09A3C-A431-4BDA-60A3-E273AE47D82B}"/>
                </a:ext>
              </a:extLst>
            </p:cNvPr>
            <p:cNvSpPr/>
            <p:nvPr/>
          </p:nvSpPr>
          <p:spPr>
            <a:xfrm>
              <a:off x="7865706" y="4391562"/>
              <a:ext cx="2929811" cy="249685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7" name="Picture 6" descr="A picture containing graphics, circle, design&#10;&#10;Description automatically generated">
              <a:extLst>
                <a:ext uri="{FF2B5EF4-FFF2-40B4-BE49-F238E27FC236}">
                  <a16:creationId xmlns:a16="http://schemas.microsoft.com/office/drawing/2014/main" id="{99CA1E74-FE22-F08A-4B0E-6F49DCFF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125" y="4788644"/>
              <a:ext cx="2002972" cy="1735909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F9F4B3-DD98-ADB1-E90C-5047EA60FFFC}"/>
              </a:ext>
            </a:extLst>
          </p:cNvPr>
          <p:cNvSpPr/>
          <p:nvPr/>
        </p:nvSpPr>
        <p:spPr>
          <a:xfrm>
            <a:off x="4889093" y="4305227"/>
            <a:ext cx="2413813" cy="2102140"/>
          </a:xfrm>
          <a:prstGeom prst="ellipse">
            <a:avLst/>
          </a:prstGeom>
          <a:solidFill>
            <a:srgbClr val="4C1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918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Controller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en-VN" dirty="0"/>
              <a:t>Chạy project bằng lệnh “dotnet run” sau đó truy cập vào URL </a:t>
            </a:r>
            <a:r>
              <a:rPr lang="en-VN" dirty="0">
                <a:solidFill>
                  <a:srgbClr val="FF0000"/>
                </a:solidFill>
              </a:rPr>
              <a:t>“/HelloWorld/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>
                <a:solidFill>
                  <a:srgbClr val="FF0000"/>
                </a:solidFill>
              </a:rPr>
              <a:t>”:</a:t>
            </a:r>
            <a:endParaRPr lang="en-VN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ED25C5-8239-D8C9-8015-E912C23B7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6322483" cy="332276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CDC6CB-3CE8-F65E-E58C-DBDD72DE5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4419600"/>
            <a:ext cx="6921500" cy="1955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Bent-Up Arrow 9">
            <a:extLst>
              <a:ext uri="{FF2B5EF4-FFF2-40B4-BE49-F238E27FC236}">
                <a16:creationId xmlns:a16="http://schemas.microsoft.com/office/drawing/2014/main" id="{1881E0E5-D311-80E8-0978-695989FA094C}"/>
              </a:ext>
            </a:extLst>
          </p:cNvPr>
          <p:cNvSpPr/>
          <p:nvPr/>
        </p:nvSpPr>
        <p:spPr>
          <a:xfrm flipV="1">
            <a:off x="6322483" y="2743200"/>
            <a:ext cx="3507317" cy="1676400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870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MVC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2209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000" dirty="0"/>
              <a:t>MVC </a:t>
            </a:r>
            <a:r>
              <a:rPr lang="en-US" sz="3000" dirty="0" err="1"/>
              <a:t>sẽ</a:t>
            </a:r>
            <a:r>
              <a:rPr lang="en-US" sz="3000" dirty="0"/>
              <a:t> </a:t>
            </a:r>
            <a:r>
              <a:rPr lang="en-US" sz="3000" dirty="0" err="1"/>
              <a:t>gọi</a:t>
            </a:r>
            <a:r>
              <a:rPr lang="en-US" sz="3000" dirty="0"/>
              <a:t> </a:t>
            </a:r>
            <a:r>
              <a:rPr lang="en-US" sz="3000" dirty="0" err="1"/>
              <a:t>bộ</a:t>
            </a:r>
            <a:r>
              <a:rPr lang="en-US" sz="3000" dirty="0"/>
              <a:t> </a:t>
            </a:r>
            <a:r>
              <a:rPr lang="en-US" sz="3000" dirty="0" err="1"/>
              <a:t>điều</a:t>
            </a:r>
            <a:r>
              <a:rPr lang="en-US" sz="3000" dirty="0"/>
              <a:t> </a:t>
            </a:r>
            <a:r>
              <a:rPr lang="en-US" sz="3000" dirty="0" err="1"/>
              <a:t>khiển</a:t>
            </a:r>
            <a:r>
              <a:rPr lang="en-US" sz="3000" dirty="0"/>
              <a:t> (Controller) </a:t>
            </a:r>
            <a:r>
              <a:rPr lang="en-US" sz="3000" dirty="0" err="1"/>
              <a:t>và</a:t>
            </a:r>
            <a:r>
              <a:rPr lang="en-US" sz="3000" dirty="0"/>
              <a:t> </a:t>
            </a:r>
            <a:r>
              <a:rPr lang="en-US" sz="3000" dirty="0" err="1"/>
              <a:t>các</a:t>
            </a:r>
            <a:r>
              <a:rPr lang="en-US" sz="3000" dirty="0"/>
              <a:t> </a:t>
            </a:r>
            <a:r>
              <a:rPr lang="en-US" sz="3000" dirty="0" err="1"/>
              <a:t>hành</a:t>
            </a:r>
            <a:r>
              <a:rPr lang="en-US" sz="3000" dirty="0"/>
              <a:t> </a:t>
            </a:r>
            <a:r>
              <a:rPr lang="en-US" sz="3000" dirty="0" err="1"/>
              <a:t>động</a:t>
            </a:r>
            <a:r>
              <a:rPr lang="en-US" sz="3000" dirty="0"/>
              <a:t> </a:t>
            </a:r>
            <a:r>
              <a:rPr lang="en-US" sz="3000" dirty="0" err="1"/>
              <a:t>bên</a:t>
            </a:r>
            <a:r>
              <a:rPr lang="en-US" sz="3000" dirty="0"/>
              <a:t> </a:t>
            </a:r>
            <a:r>
              <a:rPr lang="en-US" sz="3000" dirty="0" err="1"/>
              <a:t>trong</a:t>
            </a:r>
            <a:r>
              <a:rPr lang="en-US" sz="3000" dirty="0"/>
              <a:t> (Action) </a:t>
            </a:r>
            <a:r>
              <a:rPr lang="en-US" sz="3000" dirty="0" err="1"/>
              <a:t>thông</a:t>
            </a:r>
            <a:r>
              <a:rPr lang="en-US" sz="3000" dirty="0"/>
              <a:t> qua URL</a:t>
            </a:r>
          </a:p>
          <a:p>
            <a:pPr>
              <a:buFontTx/>
              <a:buChar char="-"/>
            </a:pPr>
            <a:r>
              <a:rPr lang="en-US" sz="3000" dirty="0"/>
              <a:t>Logic </a:t>
            </a:r>
            <a:r>
              <a:rPr lang="en-US" sz="3000" dirty="0" err="1"/>
              <a:t>định</a:t>
            </a:r>
            <a:r>
              <a:rPr lang="en-US" sz="3000" dirty="0"/>
              <a:t> </a:t>
            </a:r>
            <a:r>
              <a:rPr lang="en-US" sz="3000" dirty="0" err="1"/>
              <a:t>tuyến</a:t>
            </a:r>
            <a:r>
              <a:rPr lang="en-US" sz="3000" dirty="0"/>
              <a:t> MVC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dạng</a:t>
            </a:r>
            <a:r>
              <a:rPr lang="en-US" sz="3000" dirty="0"/>
              <a:t>: /[Controller]/[Action]/[Parameters]</a:t>
            </a:r>
          </a:p>
          <a:p>
            <a:pPr>
              <a:buFontTx/>
              <a:buChar char="-"/>
            </a:pPr>
            <a:r>
              <a:rPr lang="en-VN" sz="3000" dirty="0"/>
              <a:t>Định tuyến được cấu hình trong file </a:t>
            </a:r>
            <a:r>
              <a:rPr lang="en-VN" sz="3000" dirty="0">
                <a:solidFill>
                  <a:srgbClr val="FF0000"/>
                </a:solidFill>
              </a:rPr>
              <a:t>Program.cs:</a:t>
            </a:r>
            <a:r>
              <a:rPr lang="en-VN" sz="3000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7A68B-2148-9577-0877-FF6414AEEC47}"/>
              </a:ext>
            </a:extLst>
          </p:cNvPr>
          <p:cNvSpPr txBox="1">
            <a:spLocks/>
          </p:cNvSpPr>
          <p:nvPr/>
        </p:nvSpPr>
        <p:spPr>
          <a:xfrm>
            <a:off x="1485900" y="3581400"/>
            <a:ext cx="9220200" cy="19049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 pitchFamily="34" charset="0"/>
              <a:buNone/>
            </a:pPr>
            <a:r>
              <a:rPr lang="en-US" sz="3000" dirty="0" err="1"/>
              <a:t>app.MapControllerRoute</a:t>
            </a:r>
            <a:r>
              <a:rPr lang="en-US" sz="3000" dirty="0"/>
              <a:t>(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3000" dirty="0"/>
              <a:t>    name: "</a:t>
            </a:r>
            <a:r>
              <a:rPr lang="en-US" sz="3000" dirty="0">
                <a:solidFill>
                  <a:srgbClr val="FF0000"/>
                </a:solidFill>
              </a:rPr>
              <a:t>default</a:t>
            </a:r>
            <a:r>
              <a:rPr lang="en-US" sz="3000" dirty="0"/>
              <a:t>",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3000" dirty="0"/>
              <a:t>    pattern: "</a:t>
            </a:r>
            <a:r>
              <a:rPr lang="en-US" sz="3000" dirty="0">
                <a:solidFill>
                  <a:srgbClr val="FF0000"/>
                </a:solidFill>
              </a:rPr>
              <a:t>{controller=Home}/{action=Index}/{id?}</a:t>
            </a:r>
            <a:r>
              <a:rPr lang="en-US" sz="3000" dirty="0"/>
              <a:t>");</a:t>
            </a:r>
            <a:endParaRPr lang="en-VN" sz="3000" dirty="0"/>
          </a:p>
        </p:txBody>
      </p:sp>
    </p:spTree>
    <p:extLst>
      <p:ext uri="{BB962C8B-B14F-4D97-AF65-F5344CB8AC3E}">
        <p14:creationId xmlns:p14="http://schemas.microsoft.com/office/powerpoint/2010/main" val="84948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BE5BF8-52C3-4282-5570-94B3CF4C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6350000" cy="2667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MVC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project sau đó truy cập vào URL </a:t>
            </a:r>
            <a:r>
              <a:rPr lang="en-VN" dirty="0">
                <a:solidFill>
                  <a:srgbClr val="FF0000"/>
                </a:solidFill>
              </a:rPr>
              <a:t>“/HelloWorld/</a:t>
            </a:r>
            <a:r>
              <a:rPr lang="en-VN" dirty="0">
                <a:solidFill>
                  <a:srgbClr val="00B050"/>
                </a:solidFill>
              </a:rPr>
              <a:t>Welcome</a:t>
            </a:r>
            <a:r>
              <a:rPr lang="en-VN" dirty="0">
                <a:solidFill>
                  <a:srgbClr val="FF0000"/>
                </a:solidFill>
              </a:rPr>
              <a:t>”:</a:t>
            </a:r>
            <a:endParaRPr lang="en-VN" dirty="0"/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1881E0E5-D311-80E8-0978-695989FA094C}"/>
              </a:ext>
            </a:extLst>
          </p:cNvPr>
          <p:cNvSpPr/>
          <p:nvPr/>
        </p:nvSpPr>
        <p:spPr>
          <a:xfrm rot="5400000">
            <a:off x="3340411" y="4242545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D692C7-9AA3-EB16-C712-2C760766D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419600"/>
            <a:ext cx="6751320" cy="19304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913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Có phần mở rộng là “</a:t>
            </a:r>
            <a:r>
              <a:rPr lang="en-VN" dirty="0">
                <a:solidFill>
                  <a:srgbClr val="00B050"/>
                </a:solidFill>
              </a:rPr>
              <a:t>.cshtml</a:t>
            </a:r>
            <a:r>
              <a:rPr lang="en-VN" dirty="0"/>
              <a:t>”</a:t>
            </a:r>
          </a:p>
          <a:p>
            <a:pPr>
              <a:buFontTx/>
              <a:buChar char="-"/>
            </a:pPr>
            <a:r>
              <a:rPr lang="en-VN" dirty="0"/>
              <a:t>Nằm trong thư mục Views/</a:t>
            </a:r>
            <a:r>
              <a:rPr lang="en-VN" dirty="0">
                <a:solidFill>
                  <a:srgbClr val="00B050"/>
                </a:solidFill>
              </a:rPr>
              <a:t>Controler_Name</a:t>
            </a:r>
            <a:r>
              <a:rPr lang="en-VN" dirty="0"/>
              <a:t> (tương ứng với </a:t>
            </a:r>
            <a:r>
              <a:rPr lang="en-VN" dirty="0">
                <a:solidFill>
                  <a:srgbClr val="00B050"/>
                </a:solidFill>
              </a:rPr>
              <a:t>HelloWorldController</a:t>
            </a:r>
            <a:r>
              <a:rPr lang="en-VN" dirty="0"/>
              <a:t> sẽ có thư mục </a:t>
            </a:r>
            <a:r>
              <a:rPr lang="en-VN" dirty="0">
                <a:solidFill>
                  <a:srgbClr val="00B050"/>
                </a:solidFill>
              </a:rPr>
              <a:t>HelloWorld</a:t>
            </a:r>
            <a:r>
              <a:rPr lang="en-VN" dirty="0"/>
              <a:t> trong thư mục </a:t>
            </a:r>
            <a:r>
              <a:rPr lang="en-VN" dirty="0">
                <a:solidFill>
                  <a:srgbClr val="00B050"/>
                </a:solidFill>
              </a:rPr>
              <a:t>Views</a:t>
            </a:r>
            <a:r>
              <a:rPr lang="en-VN" dirty="0"/>
              <a:t>)</a:t>
            </a:r>
          </a:p>
          <a:p>
            <a:pPr>
              <a:buFontTx/>
              <a:buChar char="-"/>
            </a:pPr>
            <a:r>
              <a:rPr lang="en-VN" dirty="0"/>
              <a:t>Nhiệm vụ của View: Cung cấp giao diện người dùng (HTML) bằng C#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71A6A7-FEA9-75F7-DDE4-77F8684A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4. VIEW TRONG MVC</a:t>
            </a:r>
          </a:p>
        </p:txBody>
      </p:sp>
    </p:spTree>
    <p:extLst>
      <p:ext uri="{BB962C8B-B14F-4D97-AF65-F5344CB8AC3E}">
        <p14:creationId xmlns:p14="http://schemas.microsoft.com/office/powerpoint/2010/main" val="228463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View Index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HelloWorldController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Chỉnh sửa lại mã nguồn action 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/>
              <a:t> của </a:t>
            </a:r>
            <a:r>
              <a:rPr lang="en-VN" dirty="0">
                <a:solidFill>
                  <a:srgbClr val="00B050"/>
                </a:solidFill>
              </a:rPr>
              <a:t>HelloWorldController</a:t>
            </a:r>
            <a:r>
              <a:rPr lang="en-VN" dirty="0"/>
              <a:t> như sau: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6999B7E-CD39-2125-8D2C-CCC2FD71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66900"/>
            <a:ext cx="6083300" cy="4076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614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View Index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HelloWorldController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00B050"/>
                </a:solidFill>
              </a:rPr>
              <a:t>Views </a:t>
            </a:r>
            <a:r>
              <a:rPr lang="en-VN" dirty="0"/>
              <a:t>=&gt;Tạo thư mục </a:t>
            </a:r>
            <a:r>
              <a:rPr lang="en-VN" dirty="0">
                <a:solidFill>
                  <a:srgbClr val="00B050"/>
                </a:solidFill>
              </a:rPr>
              <a:t>HelloWorld </a:t>
            </a:r>
            <a:r>
              <a:rPr lang="en-VN" dirty="0"/>
              <a:t>=&gt; tạo file </a:t>
            </a:r>
            <a:r>
              <a:rPr lang="en-VN" dirty="0">
                <a:solidFill>
                  <a:srgbClr val="00B050"/>
                </a:solidFill>
              </a:rPr>
              <a:t>Index.cshtml</a:t>
            </a:r>
            <a:r>
              <a:rPr lang="en-VN" dirty="0"/>
              <a:t> và viết code như sau: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71F9690-36C4-E69F-19DC-D82247A7E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28" y="1981199"/>
            <a:ext cx="6542560" cy="48717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40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View Index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HelloWorldController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chương trình và truy cập tới URL </a:t>
            </a:r>
            <a:r>
              <a:rPr lang="en-VN" dirty="0">
                <a:solidFill>
                  <a:srgbClr val="FF0000"/>
                </a:solidFill>
              </a:rPr>
              <a:t>“/HelloWorld/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>
                <a:solidFill>
                  <a:srgbClr val="FF0000"/>
                </a:solidFill>
              </a:rPr>
              <a:t>”</a:t>
            </a:r>
            <a:r>
              <a:rPr lang="en-VN" dirty="0"/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5D8A83-F43E-D202-9F94-D77D53E9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49" y="1676400"/>
            <a:ext cx="7027502" cy="3352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1BC42B-60E0-91A0-F710-6C252D435D14}"/>
              </a:ext>
            </a:extLst>
          </p:cNvPr>
          <p:cNvSpPr txBox="1">
            <a:spLocks/>
          </p:cNvSpPr>
          <p:nvPr/>
        </p:nvSpPr>
        <p:spPr>
          <a:xfrm>
            <a:off x="0" y="5181600"/>
            <a:ext cx="12156688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VN" dirty="0"/>
              <a:t>Sau đó thay đổi nội dung của thẻ p trong file 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/>
              <a:t> và chạy lại chương trình để xem kết quả</a:t>
            </a:r>
          </a:p>
        </p:txBody>
      </p:sp>
    </p:spTree>
    <p:extLst>
      <p:ext uri="{BB962C8B-B14F-4D97-AF65-F5344CB8AC3E}">
        <p14:creationId xmlns:p14="http://schemas.microsoft.com/office/powerpoint/2010/main" val="324834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3434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VN" dirty="0"/>
              <a:t>Tạo 2 controller Person và Employee, mỗi controller có chứa 2 action trả về View tương ứng.</a:t>
            </a:r>
          </a:p>
          <a:p>
            <a:pPr algn="just">
              <a:buFontTx/>
              <a:buChar char="-"/>
            </a:pPr>
            <a:r>
              <a:rPr lang="en-VN" dirty="0"/>
              <a:t>Tạo các View tương ứng với các action của 2 controller</a:t>
            </a:r>
          </a:p>
          <a:p>
            <a:pPr algn="just">
              <a:buFontTx/>
              <a:buChar char="-"/>
            </a:pPr>
            <a:r>
              <a:rPr lang="en-VN" dirty="0"/>
              <a:t>Viết nội dung cho các view, sau đó chạy thử nghiệm kết quả.</a:t>
            </a:r>
          </a:p>
        </p:txBody>
      </p:sp>
    </p:spTree>
    <p:extLst>
      <p:ext uri="{BB962C8B-B14F-4D97-AF65-F5344CB8AC3E}">
        <p14:creationId xmlns:p14="http://schemas.microsoft.com/office/powerpoint/2010/main" val="32190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MODEL</a:t>
            </a:r>
            <a:r>
              <a:rPr lang="en-US" dirty="0">
                <a:solidFill>
                  <a:schemeClr val="bg1"/>
                </a:solidFill>
              </a:rPr>
              <a:t> TRONG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Có phần mở rộng là “</a:t>
            </a:r>
            <a:r>
              <a:rPr lang="en-VN" dirty="0">
                <a:solidFill>
                  <a:srgbClr val="00B050"/>
                </a:solidFill>
              </a:rPr>
              <a:t>.cs</a:t>
            </a:r>
            <a:r>
              <a:rPr lang="en-VN" dirty="0"/>
              <a:t>”</a:t>
            </a:r>
          </a:p>
          <a:p>
            <a:pPr>
              <a:buFontTx/>
              <a:buChar char="-"/>
            </a:pPr>
            <a:r>
              <a:rPr lang="en-VN" dirty="0"/>
              <a:t>Nằm trong thư mục </a:t>
            </a:r>
            <a:r>
              <a:rPr lang="en-VN" dirty="0">
                <a:solidFill>
                  <a:srgbClr val="00B050"/>
                </a:solidFill>
              </a:rPr>
              <a:t>Models</a:t>
            </a:r>
            <a:endParaRPr lang="en-VN" dirty="0"/>
          </a:p>
          <a:p>
            <a:pPr algn="just">
              <a:buFontTx/>
              <a:buChar char="-"/>
            </a:pPr>
            <a:r>
              <a:rPr lang="en-VN" dirty="0"/>
              <a:t>Nhiệm vụ của Model: Chứa các lớp đại diện cho cơ sở dữ liệu của ứng dụng (Ví dụ: trong cơ sở dữ liệu có các table: </a:t>
            </a:r>
            <a:r>
              <a:rPr lang="en-VN" dirty="0">
                <a:solidFill>
                  <a:srgbClr val="00B050"/>
                </a:solidFill>
              </a:rPr>
              <a:t>Person, Employee, Customer</a:t>
            </a:r>
            <a:r>
              <a:rPr lang="en-VN" dirty="0"/>
              <a:t> =&gt; trong Models chứa các class </a:t>
            </a:r>
            <a:r>
              <a:rPr lang="en-VN" dirty="0">
                <a:solidFill>
                  <a:srgbClr val="00B050"/>
                </a:solidFill>
              </a:rPr>
              <a:t>Person, Employee, Customer</a:t>
            </a:r>
            <a:r>
              <a:rPr lang="en-V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class </a:t>
            </a:r>
            <a:r>
              <a:rPr lang="en-US" dirty="0" err="1"/>
              <a:t>Movie.cs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00B050"/>
                </a:solidFill>
              </a:rPr>
              <a:t>Models </a:t>
            </a:r>
            <a:r>
              <a:rPr lang="en-US" dirty="0"/>
              <a:t>t</a:t>
            </a:r>
            <a:r>
              <a:rPr lang="en-VN" dirty="0"/>
              <a:t>ạo file </a:t>
            </a:r>
            <a:r>
              <a:rPr lang="en-VN" dirty="0">
                <a:solidFill>
                  <a:srgbClr val="00B050"/>
                </a:solidFill>
              </a:rPr>
              <a:t>Movie.cs</a:t>
            </a:r>
            <a:r>
              <a:rPr lang="en-VN" dirty="0"/>
              <a:t> và viết mã như sau: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7C1658-A9CF-476F-F1D3-FD49271F2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00200"/>
            <a:ext cx="6705600" cy="47034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283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CÁC 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TẠO PROJECT .NET MVC</a:t>
            </a:r>
          </a:p>
          <a:p>
            <a:pPr marL="514350" indent="-514350">
              <a:buAutoNum type="arabicPeriod"/>
            </a:pPr>
            <a:r>
              <a:rPr lang="en-US" dirty="0"/>
              <a:t>CẤU TRÚC PROJECT .NET MVC</a:t>
            </a:r>
          </a:p>
          <a:p>
            <a:pPr marL="514350" indent="-514350">
              <a:buAutoNum type="arabicPeriod"/>
            </a:pPr>
            <a:r>
              <a:rPr lang="en-US" dirty="0"/>
              <a:t>CONTROLLER TRONG MVC</a:t>
            </a:r>
          </a:p>
          <a:p>
            <a:pPr marL="514350" indent="-514350">
              <a:buAutoNum type="arabicPeriod"/>
            </a:pPr>
            <a:r>
              <a:rPr lang="en-US" dirty="0"/>
              <a:t>VIEW TRONG MVC</a:t>
            </a:r>
          </a:p>
          <a:p>
            <a:pPr marL="514350" indent="-514350">
              <a:buAutoNum type="arabicPeriod"/>
            </a:pPr>
            <a:r>
              <a:rPr lang="en-US" dirty="0"/>
              <a:t>MODEL MVC</a:t>
            </a:r>
          </a:p>
          <a:p>
            <a:pPr marL="514350" indent="-514350">
              <a:buAutoNum type="arabicPeriod"/>
            </a:pPr>
            <a:r>
              <a:rPr lang="en-US" dirty="0"/>
              <a:t>KẾT HỢP MODEL – VIEW VÀ CONTROLLER</a:t>
            </a:r>
          </a:p>
          <a:p>
            <a:pPr marL="514350" indent="-514350">
              <a:buAutoNum type="arabicPeriod"/>
            </a:pPr>
            <a:r>
              <a:rPr lang="en-US" dirty="0"/>
              <a:t>KẾT NỐI VÀ LÀM VIỆC VỚI CƠ SỞ DỮ LIỆU</a:t>
            </a:r>
          </a:p>
          <a:p>
            <a:pPr marL="514350" indent="-514350">
              <a:buAutoNum type="arabicPeriod"/>
            </a:pPr>
            <a:r>
              <a:rPr lang="en-US" dirty="0"/>
              <a:t>SINH CODE TỰ ĐỘNG</a:t>
            </a:r>
          </a:p>
          <a:p>
            <a:pPr marL="514350" indent="-514350">
              <a:buAutoNum type="arabicPeriod"/>
            </a:pPr>
            <a:r>
              <a:rPr lang="en-US" dirty="0"/>
              <a:t>LÀM VIỆC VỚI FILE EXCEL</a:t>
            </a:r>
          </a:p>
          <a:p>
            <a:pPr marL="514350" indent="-514350">
              <a:buAutoNum type="arabicPeriod"/>
            </a:pPr>
            <a:r>
              <a:rPr lang="en-US"/>
              <a:t>PHÂN TRANG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55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THỰC 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1054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00B050"/>
                </a:solidFill>
              </a:rPr>
              <a:t>Models </a:t>
            </a:r>
            <a:r>
              <a:rPr lang="en-US" dirty="0"/>
              <a:t>t</a:t>
            </a:r>
            <a:r>
              <a:rPr lang="en-VN" dirty="0"/>
              <a:t>ạo class:</a:t>
            </a:r>
          </a:p>
          <a:p>
            <a:pPr marL="720725" indent="-355600" algn="just"/>
            <a:r>
              <a:rPr lang="en-US" dirty="0">
                <a:solidFill>
                  <a:srgbClr val="00B050"/>
                </a:solidFill>
              </a:rPr>
              <a:t>Person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PersonId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FullName</a:t>
            </a:r>
            <a:r>
              <a:rPr lang="en-US" dirty="0"/>
              <a:t> (string), </a:t>
            </a:r>
            <a:r>
              <a:rPr lang="en-US" dirty="0">
                <a:solidFill>
                  <a:srgbClr val="00B050"/>
                </a:solidFill>
              </a:rPr>
              <a:t>Address</a:t>
            </a:r>
            <a:r>
              <a:rPr lang="en-US" dirty="0"/>
              <a:t> (string)</a:t>
            </a:r>
          </a:p>
          <a:p>
            <a:pPr marL="720725" indent="-355600" algn="just"/>
            <a:r>
              <a:rPr lang="en-US" dirty="0">
                <a:solidFill>
                  <a:srgbClr val="00B050"/>
                </a:solidFill>
              </a:rPr>
              <a:t>Employee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class </a:t>
            </a:r>
            <a:r>
              <a:rPr lang="en-US" dirty="0">
                <a:solidFill>
                  <a:srgbClr val="00B050"/>
                </a:solidFill>
              </a:rPr>
              <a:t>Person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EmployeeId</a:t>
            </a:r>
            <a:r>
              <a:rPr lang="en-US" dirty="0"/>
              <a:t> (string) , </a:t>
            </a:r>
            <a:r>
              <a:rPr lang="en-US" dirty="0">
                <a:solidFill>
                  <a:srgbClr val="00B050"/>
                </a:solidFill>
              </a:rPr>
              <a:t>Age</a:t>
            </a:r>
            <a:r>
              <a:rPr lang="en-US" dirty="0"/>
              <a:t> (int)</a:t>
            </a:r>
          </a:p>
          <a:p>
            <a:pPr marL="720725" indent="-355600" algn="just"/>
            <a:r>
              <a:rPr lang="en-US" dirty="0" err="1">
                <a:solidFill>
                  <a:srgbClr val="00B050"/>
                </a:solidFill>
              </a:rPr>
              <a:t>HeThongPhanPhoi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MaHTPP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TenHTPP</a:t>
            </a:r>
            <a:r>
              <a:rPr lang="en-US" dirty="0"/>
              <a:t> (string)</a:t>
            </a:r>
          </a:p>
          <a:p>
            <a:pPr marL="720725" indent="-355600" algn="just"/>
            <a:r>
              <a:rPr lang="en-US" dirty="0" err="1">
                <a:solidFill>
                  <a:srgbClr val="00B050"/>
                </a:solidFill>
              </a:rPr>
              <a:t>DaiLy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class </a:t>
            </a:r>
            <a:r>
              <a:rPr lang="en-US" dirty="0" err="1">
                <a:solidFill>
                  <a:srgbClr val="00B050"/>
                </a:solidFill>
              </a:rPr>
              <a:t>HeThongPhanPhoi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MaDaiLy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TenDaiLy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DiaChi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NguoiDaiDien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DienThoai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MaHTPP</a:t>
            </a:r>
            <a:r>
              <a:rPr lang="en-US" dirty="0"/>
              <a:t> (string)</a:t>
            </a:r>
          </a:p>
        </p:txBody>
      </p:sp>
    </p:spTree>
    <p:extLst>
      <p:ext uri="{BB962C8B-B14F-4D97-AF65-F5344CB8AC3E}">
        <p14:creationId xmlns:p14="http://schemas.microsoft.com/office/powerpoint/2010/main" val="116425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6. </a:t>
            </a:r>
            <a:r>
              <a:rPr lang="en-US" dirty="0"/>
              <a:t>KẾT HỢP MODEL-VIEW VÀ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G</a:t>
            </a:r>
            <a:r>
              <a:rPr lang="en-VN" dirty="0"/>
              <a:t>ỬI DỮ LIỆU TỪ VIEW LÊN CONTROLLER</a:t>
            </a:r>
          </a:p>
          <a:p>
            <a:pPr>
              <a:buFontTx/>
              <a:buChar char="-"/>
            </a:pPr>
            <a:r>
              <a:rPr lang="en-VN" dirty="0"/>
              <a:t>CONTROLLER NHẬN DỮ LIỆU TỪ VIEW GỬI LÊN</a:t>
            </a:r>
          </a:p>
          <a:p>
            <a:pPr>
              <a:buFontTx/>
              <a:buChar char="-"/>
            </a:pPr>
            <a:r>
              <a:rPr lang="en-VN" dirty="0"/>
              <a:t>GỬI DỮ LIỆU TỪ CONTROLLER VỀ VIEW</a:t>
            </a:r>
          </a:p>
          <a:p>
            <a:pPr>
              <a:buFontTx/>
              <a:buChar char="-"/>
            </a:pPr>
            <a:r>
              <a:rPr lang="en-VN" dirty="0"/>
              <a:t>HIỂN THỊ DỮ LIỆU TỪ CONTROLLER GỬI VỀ LÊN TRÊN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>
                <a:solidFill>
                  <a:srgbClr val="00B05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Views/Home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C5C5DB-B0AA-551D-D3E2-FAD8939F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6578"/>
            <a:ext cx="7772400" cy="527142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68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form</a:t>
            </a:r>
            <a:r>
              <a:rPr lang="en-US" dirty="0"/>
              <a:t>: dung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asp-action</a:t>
            </a:r>
            <a:r>
              <a:rPr lang="en-US" dirty="0"/>
              <a:t>="</a:t>
            </a:r>
            <a:r>
              <a:rPr lang="en-US" dirty="0">
                <a:solidFill>
                  <a:srgbClr val="2EA22E"/>
                </a:solidFill>
              </a:rPr>
              <a:t>Index</a:t>
            </a:r>
            <a:r>
              <a:rPr lang="en-US" dirty="0"/>
              <a:t>":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View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action </a:t>
            </a:r>
            <a:r>
              <a:rPr lang="en-US" dirty="0">
                <a:solidFill>
                  <a:srgbClr val="2EA22E"/>
                </a:solidFill>
              </a:rPr>
              <a:t>Index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input type</a:t>
            </a:r>
            <a:r>
              <a:rPr lang="en-US" dirty="0"/>
              <a:t>="</a:t>
            </a:r>
            <a:r>
              <a:rPr lang="en-US" dirty="0">
                <a:solidFill>
                  <a:srgbClr val="2EA22E"/>
                </a:solidFill>
              </a:rPr>
              <a:t>text</a:t>
            </a:r>
            <a:r>
              <a:rPr lang="en-US" dirty="0"/>
              <a:t>":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ô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View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asp-action</a:t>
            </a:r>
            <a:r>
              <a:rPr lang="en-US" dirty="0"/>
              <a:t>="</a:t>
            </a:r>
            <a:r>
              <a:rPr lang="en-US" dirty="0">
                <a:solidFill>
                  <a:srgbClr val="2EA22E"/>
                </a:solidFill>
              </a:rPr>
              <a:t>submit</a:t>
            </a:r>
            <a:r>
              <a:rPr lang="en-US" dirty="0"/>
              <a:t>":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form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action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name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thẻ</a:t>
            </a:r>
            <a:r>
              <a:rPr lang="en-US" dirty="0">
                <a:solidFill>
                  <a:srgbClr val="FF0000"/>
                </a:solidFill>
              </a:rPr>
              <a:t> input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Index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26798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Controller </a:t>
            </a:r>
            <a:r>
              <a:rPr lang="en-US" dirty="0" err="1">
                <a:solidFill>
                  <a:schemeClr val="bg1"/>
                </a:solidFill>
              </a:rPr>
              <a:t>nhận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4478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-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>
                <a:solidFill>
                  <a:srgbClr val="00B050"/>
                </a:solidFill>
              </a:rPr>
              <a:t>DemoController.cs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Controller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0B918F-7DBF-5150-5FEB-ACD0E63A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55682"/>
            <a:ext cx="8956288" cy="53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7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Controller </a:t>
            </a:r>
            <a:r>
              <a:rPr lang="en-US" dirty="0" err="1">
                <a:solidFill>
                  <a:schemeClr val="bg1"/>
                </a:solidFill>
              </a:rPr>
              <a:t>nhận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HttpPost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View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FullName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Address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action Index: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View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View.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ViewBag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Controller </a:t>
            </a:r>
            <a:r>
              <a:rPr lang="en-US" dirty="0" err="1"/>
              <a:t>tới</a:t>
            </a:r>
            <a:r>
              <a:rPr lang="en-US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615035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Controller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>
                <a:solidFill>
                  <a:srgbClr val="00B05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Views/Home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DAD5F6-B52B-96D2-7674-D94EF4D2D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04566"/>
            <a:ext cx="8346688" cy="48348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6264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 err="1">
                <a:solidFill>
                  <a:srgbClr val="FF0000"/>
                </a:solidFill>
              </a:rPr>
              <a:t>ViewBag.Message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Controller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C#.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ViewBag.Message</a:t>
            </a:r>
            <a:r>
              <a:rPr lang="en-US" dirty="0"/>
              <a:t>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Controller (code </a:t>
            </a:r>
            <a:r>
              <a:rPr lang="en-US" dirty="0" err="1"/>
              <a:t>dòng</a:t>
            </a:r>
            <a:r>
              <a:rPr lang="en-US" dirty="0"/>
              <a:t> 24) </a:t>
            </a:r>
            <a:r>
              <a:rPr lang="en-US" dirty="0" err="1"/>
              <a:t>đưa</a:t>
            </a:r>
            <a:r>
              <a:rPr lang="en-US" dirty="0"/>
              <a:t> sang.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Controller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21412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 </a:t>
            </a:r>
            <a:r>
              <a:rPr lang="en-US" dirty="0" err="1"/>
              <a:t>ô</a:t>
            </a:r>
            <a:r>
              <a:rPr lang="en-US" dirty="0"/>
              <a:t> input,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nghiệm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D369C4-F254-E9F0-5B74-2D0CCAEC70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068"/>
            <a:ext cx="7772400" cy="1666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1C1C393-C002-0B87-0E45-051570D1F8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88" y="4114800"/>
            <a:ext cx="7772400" cy="20481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Bent-Up Arrow 7">
            <a:extLst>
              <a:ext uri="{FF2B5EF4-FFF2-40B4-BE49-F238E27FC236}">
                <a16:creationId xmlns:a16="http://schemas.microsoft.com/office/drawing/2014/main" id="{6BD012DC-1403-D965-DE3C-24E75D4165B5}"/>
              </a:ext>
            </a:extLst>
          </p:cNvPr>
          <p:cNvSpPr/>
          <p:nvPr/>
        </p:nvSpPr>
        <p:spPr>
          <a:xfrm rot="5400000">
            <a:off x="2378433" y="3939421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1715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B1: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class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Models</a:t>
            </a:r>
            <a:r>
              <a:rPr lang="en-US" dirty="0"/>
              <a:t> (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slide </a:t>
            </a:r>
            <a:r>
              <a:rPr lang="en-US" dirty="0">
                <a:hlinkClick r:id="rId2" action="ppaction://hlinksldjump"/>
              </a:rPr>
              <a:t>20. THỰC HÀNH</a:t>
            </a:r>
            <a:r>
              <a:rPr lang="en-US" dirty="0"/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dang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656A08-AA75-05D8-2E5B-2CEBE47EC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85310"/>
            <a:ext cx="4483100" cy="49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2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TẠO PROJECT .NET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mở cmd/terminal sau đó cd tới thư mục muốn lưu project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B2: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 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V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new mvc -o </a:t>
            </a:r>
            <a:r>
              <a:rPr lang="en-VN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MvcMovie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tạo project (trong đó MvcMovie là tên của Project)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02F9E-AC18-79AF-0DE3-E54BE0AF2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057400"/>
            <a:ext cx="4025900" cy="480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779C0-8B7B-AA9D-F11A-02CD7FB4E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133600"/>
            <a:ext cx="1104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1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B2: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Controller</a:t>
            </a:r>
            <a:r>
              <a:rPr lang="en-US" dirty="0"/>
              <a:t>, </a:t>
            </a:r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code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4067B-0506-B258-A7E1-A45F6606F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66914"/>
            <a:ext cx="9296400" cy="52910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715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B3: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Views/Person</a:t>
            </a:r>
            <a:r>
              <a:rPr lang="en-US" dirty="0"/>
              <a:t>, </a:t>
            </a:r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code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5B5CD9-2781-F651-672A-DA3792A68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83" y="1600200"/>
            <a:ext cx="10545805" cy="5257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0559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>
            <a:extLst>
              <a:ext uri="{FF2B5EF4-FFF2-40B4-BE49-F238E27FC236}">
                <a16:creationId xmlns:a16="http://schemas.microsoft.com/office/drawing/2014/main" id="{3D9C23A5-20F5-A2ED-B675-7D3455ADCCDC}"/>
              </a:ext>
            </a:extLst>
          </p:cNvPr>
          <p:cNvSpPr/>
          <p:nvPr/>
        </p:nvSpPr>
        <p:spPr>
          <a:xfrm>
            <a:off x="4800600" y="4572000"/>
            <a:ext cx="80288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tên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Person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0778DD2-959E-2876-376C-CA3897116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198063"/>
            <a:ext cx="6517888" cy="36268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D82FFD-1377-0C9B-A175-935347DDB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" y="1981200"/>
            <a:ext cx="4800600" cy="377084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220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B4: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0015E6-562B-F2B4-EAE3-2A4CBFBA1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03672"/>
            <a:ext cx="8800575" cy="53350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956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B5: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Views/Person/</a:t>
            </a:r>
            <a:r>
              <a:rPr lang="en-US" dirty="0" err="1">
                <a:solidFill>
                  <a:srgbClr val="FF000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DC45BB-14B0-D104-DB9B-E81536DE5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97" y="1828800"/>
            <a:ext cx="8633205" cy="4114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3775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B6: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/Person/Index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ô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“</a:t>
            </a:r>
            <a:r>
              <a:rPr lang="en-US" dirty="0" err="1">
                <a:solidFill>
                  <a:srgbClr val="FF0000"/>
                </a:solidFill>
              </a:rPr>
              <a:t>Gửi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dữu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/>
              <a:t>”: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D987A52E-221A-644F-F555-38FFC82CC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5342343" cy="29781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 descr="A screenshot of a video chat&#10;&#10;Description automatically generated">
            <a:extLst>
              <a:ext uri="{FF2B5EF4-FFF2-40B4-BE49-F238E27FC236}">
                <a16:creationId xmlns:a16="http://schemas.microsoft.com/office/drawing/2014/main" id="{750EE7E4-B7FE-EE7D-A27E-086AD5141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22" y="2981738"/>
            <a:ext cx="4799066" cy="387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EE8795A-8E1F-4938-9463-B634B6F90346}"/>
              </a:ext>
            </a:extLst>
          </p:cNvPr>
          <p:cNvSpPr/>
          <p:nvPr/>
        </p:nvSpPr>
        <p:spPr>
          <a:xfrm>
            <a:off x="5342343" y="4267200"/>
            <a:ext cx="197285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22973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7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các package cần thiết</a:t>
            </a:r>
          </a:p>
          <a:p>
            <a:pPr>
              <a:buFontTx/>
              <a:buChar char="-"/>
            </a:pPr>
            <a:r>
              <a:rPr lang="en-VN" sz="3200" dirty="0"/>
              <a:t>Cấu hình kết nối và làm việc với CSDL</a:t>
            </a:r>
          </a:p>
          <a:p>
            <a:pPr>
              <a:buFontTx/>
              <a:buChar char="-"/>
            </a:pPr>
            <a:r>
              <a:rPr lang="en-VN" sz="3200" dirty="0"/>
              <a:t>Xây dựng chức năng CRUD dữ liệu</a:t>
            </a:r>
          </a:p>
          <a:p>
            <a:pPr>
              <a:buFontTx/>
              <a:buChar char="-"/>
            </a:pPr>
            <a:r>
              <a:rPr lang="en-VN" dirty="0"/>
              <a:t>Bài tập thực 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67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932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SQLite: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Microsoft.EntityFrameworkCore.SQLite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Web Code Generation: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Microsoft.VisualStudio.Web.CodeGeneration.Design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Microsoft.EntityFrameworkCore.SqlServer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EntityFrameworkCore.Tools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Microsoft.EntityFrameworkCore.Tools</a:t>
            </a:r>
            <a:endParaRPr lang="en-V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10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B1: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file </a:t>
            </a:r>
            <a:r>
              <a:rPr lang="en-US" sz="3200" dirty="0">
                <a:solidFill>
                  <a:srgbClr val="FF0000"/>
                </a:solidFill>
              </a:rPr>
              <a:t>Models/</a:t>
            </a:r>
            <a:r>
              <a:rPr lang="en-US" sz="3200" dirty="0" err="1">
                <a:solidFill>
                  <a:srgbClr val="FF0000"/>
                </a:solidFill>
              </a:rPr>
              <a:t>Person.cs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: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AAF641-AA32-7CA5-B092-C5F1C1454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64" y="1524000"/>
            <a:ext cx="5803540" cy="5205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637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E6C846D-26F0-F660-FDD9-E3EE25B34247}"/>
              </a:ext>
            </a:extLst>
          </p:cNvPr>
          <p:cNvGrpSpPr/>
          <p:nvPr/>
        </p:nvGrpSpPr>
        <p:grpSpPr>
          <a:xfrm>
            <a:off x="3289300" y="1295079"/>
            <a:ext cx="4025900" cy="4800600"/>
            <a:chOff x="3289300" y="1295079"/>
            <a:chExt cx="4025900" cy="48006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202F9E-AC18-79AF-0DE3-E54BE0AF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300" y="1295079"/>
              <a:ext cx="4025900" cy="48006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C47BD5E-A20C-FC76-35CA-3B95CF424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1371600"/>
              <a:ext cx="1104900" cy="2413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>
                <a:solidFill>
                  <a:schemeClr val="bg1"/>
                </a:solidFill>
              </a:rPr>
              <a:t>. CẤU TRÚC PROJECT .NET MVC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34B53-35EB-48B8-F83B-F88F40D0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2209800" cy="731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3000" dirty="0"/>
              <a:t>Tên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4334F9-25BE-863E-8FDE-A53ECB3041D1}"/>
              </a:ext>
            </a:extLst>
          </p:cNvPr>
          <p:cNvCxnSpPr>
            <a:cxnSpLocks/>
          </p:cNvCxnSpPr>
          <p:nvPr/>
        </p:nvCxnSpPr>
        <p:spPr>
          <a:xfrm>
            <a:off x="1981200" y="150892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CF77030-7213-74E6-1F9D-41899530771B}"/>
              </a:ext>
            </a:extLst>
          </p:cNvPr>
          <p:cNvSpPr txBox="1">
            <a:spLocks/>
          </p:cNvSpPr>
          <p:nvPr/>
        </p:nvSpPr>
        <p:spPr>
          <a:xfrm>
            <a:off x="8016240" y="1000759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controller (code để xử lý yêu cầu từ View gửi về)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7F47A0-7585-AFB8-2A18-8CC8A2DC13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876800" y="1743629"/>
            <a:ext cx="3139440" cy="77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7F1972DF-8D40-1AF3-E539-5C967F6EB37D}"/>
              </a:ext>
            </a:extLst>
          </p:cNvPr>
          <p:cNvSpPr txBox="1">
            <a:spLocks/>
          </p:cNvSpPr>
          <p:nvPr/>
        </p:nvSpPr>
        <p:spPr>
          <a:xfrm>
            <a:off x="29210" y="1935319"/>
            <a:ext cx="2713990" cy="1569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Chứa các lớp đại diện cho CSDL của ứng dụng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4B80CC-0B2C-8D55-8CEC-9A2E70C124E9}"/>
              </a:ext>
            </a:extLst>
          </p:cNvPr>
          <p:cNvCxnSpPr>
            <a:cxnSpLocks/>
          </p:cNvCxnSpPr>
          <p:nvPr/>
        </p:nvCxnSpPr>
        <p:spPr>
          <a:xfrm>
            <a:off x="1981200" y="2514600"/>
            <a:ext cx="16764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73DA2CB8-0CBB-3595-C87A-9EC208C48F0C}"/>
              </a:ext>
            </a:extLst>
          </p:cNvPr>
          <p:cNvSpPr txBox="1">
            <a:spLocks/>
          </p:cNvSpPr>
          <p:nvPr/>
        </p:nvSpPr>
        <p:spPr>
          <a:xfrm>
            <a:off x="7966710" y="2727715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thành phần hiển thị giao diện người dùng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2342A7-CFB6-F8BC-AD7B-7468B758AAF2}"/>
              </a:ext>
            </a:extLst>
          </p:cNvPr>
          <p:cNvCxnSpPr>
            <a:cxnSpLocks/>
          </p:cNvCxnSpPr>
          <p:nvPr/>
        </p:nvCxnSpPr>
        <p:spPr>
          <a:xfrm flipH="1">
            <a:off x="4419600" y="3429000"/>
            <a:ext cx="3596640" cy="41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40B89FA2-01B1-7E0E-AB3E-BBB3B73A2E72}"/>
              </a:ext>
            </a:extLst>
          </p:cNvPr>
          <p:cNvSpPr txBox="1">
            <a:spLocks/>
          </p:cNvSpPr>
          <p:nvPr/>
        </p:nvSpPr>
        <p:spPr>
          <a:xfrm>
            <a:off x="7995920" y="4439432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/>
              <a:t>File </a:t>
            </a:r>
            <a:r>
              <a:rPr lang="en-VN" dirty="0"/>
              <a:t>chứa code cấu hình dự án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C3AA92-71F4-B0C0-0A49-D08545FC5E5B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410200" y="4857165"/>
            <a:ext cx="2585720" cy="32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F2A999-954D-2578-2BBB-65FB151F350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876800" y="5182302"/>
            <a:ext cx="3119120" cy="674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CB43231-7A63-16E1-55E7-1EC9A8ABFBDE}"/>
              </a:ext>
            </a:extLst>
          </p:cNvPr>
          <p:cNvSpPr txBox="1">
            <a:spLocks/>
          </p:cNvSpPr>
          <p:nvPr/>
        </p:nvSpPr>
        <p:spPr>
          <a:xfrm>
            <a:off x="12065" y="3969699"/>
            <a:ext cx="2713990" cy="1569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file của dự án (HTML, CSS, JS)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2B229B-16D3-C48D-49D8-8067795F9590}"/>
              </a:ext>
            </a:extLst>
          </p:cNvPr>
          <p:cNvCxnSpPr>
            <a:cxnSpLocks/>
          </p:cNvCxnSpPr>
          <p:nvPr/>
        </p:nvCxnSpPr>
        <p:spPr>
          <a:xfrm flipV="1">
            <a:off x="2286000" y="4213454"/>
            <a:ext cx="1371600" cy="22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052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2438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B2: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appsettings.json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363538" indent="0">
              <a:buNone/>
            </a:pPr>
            <a:r>
              <a:rPr lang="en-US" b="0" dirty="0">
                <a:solidFill>
                  <a:srgbClr val="222222"/>
                </a:solidFill>
                <a:effectLst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</a:rPr>
              <a:t>ConnectionStrings</a:t>
            </a:r>
            <a:r>
              <a:rPr lang="en-US" b="0" dirty="0">
                <a:solidFill>
                  <a:srgbClr val="222222"/>
                </a:solidFill>
                <a:effectLst/>
              </a:rPr>
              <a:t>":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222222"/>
                </a:solidFill>
                <a:effectLst/>
              </a:rPr>
              <a:t>{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1071563" indent="0">
              <a:buNone/>
            </a:pPr>
            <a:r>
              <a:rPr lang="en-US" b="0" dirty="0">
                <a:solidFill>
                  <a:srgbClr val="222222"/>
                </a:solidFill>
                <a:effectLst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</a:rPr>
              <a:t>DefaultConnection</a:t>
            </a:r>
            <a:r>
              <a:rPr lang="en-US" b="0" dirty="0">
                <a:solidFill>
                  <a:srgbClr val="222222"/>
                </a:solidFill>
                <a:effectLst/>
              </a:rPr>
              <a:t>":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</a:rPr>
              <a:t>"Data Source=</a:t>
            </a:r>
            <a:r>
              <a:rPr lang="en-US" b="0" dirty="0" err="1">
                <a:solidFill>
                  <a:srgbClr val="A31515"/>
                </a:solidFill>
                <a:effectLst/>
              </a:rPr>
              <a:t>App.db</a:t>
            </a:r>
            <a:r>
              <a:rPr lang="en-US" b="0" dirty="0">
                <a:solidFill>
                  <a:srgbClr val="A31515"/>
                </a:solidFill>
                <a:effectLst/>
              </a:rPr>
              <a:t>; Cache=Shared"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363538" indent="0">
              <a:buNone/>
            </a:pPr>
            <a:r>
              <a:rPr lang="en-US" b="0" dirty="0">
                <a:solidFill>
                  <a:srgbClr val="222222"/>
                </a:solidFill>
                <a:effectLst/>
              </a:rPr>
              <a:t>}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051BF6-A0C2-31C6-0407-3E65DBCC5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52" y="3127908"/>
            <a:ext cx="6788748" cy="37102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Bent-Up Arrow 6">
            <a:extLst>
              <a:ext uri="{FF2B5EF4-FFF2-40B4-BE49-F238E27FC236}">
                <a16:creationId xmlns:a16="http://schemas.microsoft.com/office/drawing/2014/main" id="{F5168A04-7A0F-45C8-8484-8B0930EF6E61}"/>
              </a:ext>
            </a:extLst>
          </p:cNvPr>
          <p:cNvSpPr/>
          <p:nvPr/>
        </p:nvSpPr>
        <p:spPr>
          <a:xfrm rot="5400000">
            <a:off x="3323846" y="2870946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2491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676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ApplicationDbcontext.cs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/>
              <a:t> (</a:t>
            </a:r>
            <a:r>
              <a:rPr lang="en-US" sz="3200" dirty="0" err="1">
                <a:solidFill>
                  <a:srgbClr val="002060"/>
                </a:solidFill>
              </a:rPr>
              <a:t>Trong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sz="3200" dirty="0" err="1">
                <a:solidFill>
                  <a:srgbClr val="002060"/>
                </a:solidFill>
              </a:rPr>
              <a:t>đó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</a:rPr>
              <a:t>DbSet</a:t>
            </a:r>
            <a:r>
              <a:rPr lang="en-US" b="0" dirty="0">
                <a:solidFill>
                  <a:srgbClr val="222222"/>
                </a:solidFill>
                <a:effectLst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</a:rPr>
              <a:t>Person</a:t>
            </a:r>
            <a:r>
              <a:rPr lang="en-US" b="0" dirty="0">
                <a:solidFill>
                  <a:srgbClr val="222222"/>
                </a:solidFill>
                <a:effectLst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222222"/>
                </a:solidFill>
                <a:effectLst/>
              </a:rPr>
              <a:t>Person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222222"/>
                </a:solidFill>
                <a:effectLst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</a:rPr>
              <a:t>get</a:t>
            </a:r>
            <a:r>
              <a:rPr lang="en-US" b="0" dirty="0">
                <a:solidFill>
                  <a:srgbClr val="222222"/>
                </a:solidFill>
                <a:effectLst/>
              </a:rPr>
              <a:t>;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</a:rPr>
              <a:t>set</a:t>
            </a:r>
            <a:r>
              <a:rPr lang="en-US" b="0" dirty="0">
                <a:solidFill>
                  <a:srgbClr val="222222"/>
                </a:solidFill>
                <a:effectLst/>
              </a:rPr>
              <a:t>;}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Person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</a:t>
            </a:r>
            <a:r>
              <a:rPr lang="en-US" dirty="0"/>
              <a:t>)</a:t>
            </a:r>
            <a:r>
              <a:rPr lang="en-US" sz="3200" dirty="0"/>
              <a:t>: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C9B16A-87B6-94AF-CC1F-23193B473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71" y="3048000"/>
            <a:ext cx="10109817" cy="378018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6201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2438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B4: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Program.cs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717550" indent="-354013">
              <a:buNone/>
            </a:pPr>
            <a:r>
              <a:rPr lang="en-US" sz="2000" b="0" dirty="0" err="1">
                <a:solidFill>
                  <a:srgbClr val="001080"/>
                </a:solidFill>
                <a:effectLst/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</a:rPr>
              <a:t>Services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</a:rPr>
              <a:t>AddDbContext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&lt;</a:t>
            </a:r>
            <a:r>
              <a:rPr lang="en-US" sz="2000" b="0" dirty="0" err="1">
                <a:solidFill>
                  <a:srgbClr val="267F99"/>
                </a:solidFill>
                <a:effectLst/>
              </a:rPr>
              <a:t>ApplicationDbContext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&gt;(</a:t>
            </a:r>
            <a:r>
              <a:rPr lang="en-US" sz="2000" b="0" dirty="0">
                <a:solidFill>
                  <a:srgbClr val="001080"/>
                </a:solidFill>
                <a:effectLst/>
              </a:rPr>
              <a:t>options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=&gt; </a:t>
            </a:r>
            <a:r>
              <a:rPr lang="en-US" sz="2000" b="0" dirty="0" err="1">
                <a:solidFill>
                  <a:srgbClr val="001080"/>
                </a:solidFill>
                <a:effectLst/>
              </a:rPr>
              <a:t>options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</a:rPr>
              <a:t>UseSqlite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</a:rPr>
              <a:t>Configuration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</a:rPr>
              <a:t>GetConnectionString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</a:rPr>
              <a:t>DefaultConnection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"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)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?? </a:t>
            </a:r>
            <a:r>
              <a:rPr lang="en-US" sz="2000" b="0" dirty="0">
                <a:solidFill>
                  <a:srgbClr val="AF00DB"/>
                </a:solidFill>
                <a:effectLst/>
              </a:rPr>
              <a:t>throw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</a:rPr>
              <a:t>new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</a:rPr>
              <a:t>InvalidOperationException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"Connection string '</a:t>
            </a:r>
            <a:r>
              <a:rPr lang="en-US" sz="2000" b="0" dirty="0" err="1">
                <a:solidFill>
                  <a:srgbClr val="A31515"/>
                </a:solidFill>
                <a:effectLst/>
              </a:rPr>
              <a:t>DefaultConnection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' not found."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)));</a:t>
            </a:r>
            <a:endParaRPr lang="en-US" sz="20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F5168A04-7A0F-45C8-8484-8B0930EF6E61}"/>
              </a:ext>
            </a:extLst>
          </p:cNvPr>
          <p:cNvSpPr/>
          <p:nvPr/>
        </p:nvSpPr>
        <p:spPr>
          <a:xfrm rot="5400000">
            <a:off x="1575545" y="2596304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055140C-CAEC-0D17-6030-A9D0C3B32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09" y="2971800"/>
            <a:ext cx="8586091" cy="38828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231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724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B5: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code first (xây dựng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trước, từ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sinh ra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để ánh xạ các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vào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</a:p>
          <a:p>
            <a:pPr algn="just">
              <a:buFont typeface="Wingdings" pitchFamily="2" charset="2"/>
              <a:buChar char="ü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migrations add 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Create_table_Person:</a:t>
            </a:r>
            <a:endParaRPr lang="en-VN" dirty="0"/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92FE95F-16DB-424F-9D25-4680AFB4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2819400"/>
            <a:ext cx="10341429" cy="1447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7541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2159"/>
            <a:ext cx="12156688" cy="103663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dirty="0"/>
              <a:t>Sau khi chạy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migrations add 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Create_table_Person 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sẽ xuất hiện file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migrations 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như sau:</a:t>
            </a:r>
            <a:endParaRPr lang="en-VN" dirty="0"/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32722-3CE1-9483-3739-ACA7C8510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57" y="1828799"/>
            <a:ext cx="9649544" cy="49919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4518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724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B5: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code first (xây dựng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trước, từ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sinh ra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để ánh xạ các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vào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</a:p>
          <a:p>
            <a:pPr algn="just">
              <a:buFont typeface="Wingdings" pitchFamily="2" charset="2"/>
              <a:buChar char="ü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</a:t>
            </a:r>
            <a:r>
              <a:rPr lang="en-VN" dirty="0">
                <a:solidFill>
                  <a:srgbClr val="FF0000"/>
                </a:solidFill>
              </a:rPr>
              <a:t>database update </a:t>
            </a:r>
            <a:r>
              <a:rPr lang="en-VN" dirty="0"/>
              <a:t>để cập nhật cơ sở dữ liệu:</a:t>
            </a:r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B1101E63-97A2-D1B8-29C4-910B25765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" y="2705158"/>
            <a:ext cx="7772400" cy="14476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76B2D-B4F1-9F66-BEE6-702244F36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030482"/>
            <a:ext cx="7772400" cy="1216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Bent-Up Arrow 10">
            <a:extLst>
              <a:ext uri="{FF2B5EF4-FFF2-40B4-BE49-F238E27FC236}">
                <a16:creationId xmlns:a16="http://schemas.microsoft.com/office/drawing/2014/main" id="{896FF27B-261B-5F66-8D10-AD17AB28BC28}"/>
              </a:ext>
            </a:extLst>
          </p:cNvPr>
          <p:cNvSpPr/>
          <p:nvPr/>
        </p:nvSpPr>
        <p:spPr>
          <a:xfrm rot="5400000">
            <a:off x="2329398" y="4118676"/>
            <a:ext cx="1809781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76301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2159"/>
            <a:ext cx="12156688" cy="103663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dirty="0"/>
              <a:t>Sau khi chạy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database update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sẽ xuất hiện file CSDL SQLite với tên 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App.db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project như sau:</a:t>
            </a:r>
            <a:endParaRPr lang="en-VN" dirty="0"/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1673450-CD59-5130-4947-DA27692A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388" y="1371599"/>
            <a:ext cx="3670300" cy="54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54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12156688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469043-3984-7BCC-CD89-92078EB96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351984"/>
            <a:ext cx="6781800" cy="55060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5276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err="1"/>
              <a:t>Khai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ApplicationDbContext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làm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CSDL:</a:t>
            </a:r>
            <a:endParaRPr lang="en-VN" sz="3200" dirty="0"/>
          </a:p>
        </p:txBody>
      </p:sp>
      <p:pic>
        <p:nvPicPr>
          <p:cNvPr id="9" name="Picture 8" descr="A close-up of a computer code&#10;&#10;Description automatically generated">
            <a:extLst>
              <a:ext uri="{FF2B5EF4-FFF2-40B4-BE49-F238E27FC236}">
                <a16:creationId xmlns:a16="http://schemas.microsoft.com/office/drawing/2014/main" id="{6A9A6C15-1616-E61D-8903-7EB47E997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573" y="2552700"/>
            <a:ext cx="7170854" cy="1905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590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Index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1 list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DFFD8E11-D983-6467-241A-A97EBB29A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04" y="2819400"/>
            <a:ext cx="7726992" cy="1816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62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 CONTROLLER TRONG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Tên của Controller bắt buộc phải có phần hậu tố Controller: Ví dụ Student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  <a:r>
              <a:rPr lang="en-VN" dirty="0"/>
              <a:t>, Person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Nằm trong thư mục Controllers</a:t>
            </a:r>
          </a:p>
          <a:p>
            <a:pPr>
              <a:buFontTx/>
              <a:buChar char="-"/>
            </a:pPr>
            <a:r>
              <a:rPr lang="en-VN" dirty="0"/>
              <a:t>Nhiệm vụ của Controller:</a:t>
            </a:r>
          </a:p>
          <a:p>
            <a:pPr marL="720725" indent="-355600"/>
            <a:r>
              <a:rPr lang="en-VN" dirty="0"/>
              <a:t>Xử lý các yêu cầu của người dùng gửi tới từ View.</a:t>
            </a:r>
          </a:p>
          <a:p>
            <a:pPr marL="720725" indent="-355600"/>
            <a:r>
              <a:rPr lang="en-VN" dirty="0"/>
              <a:t>Truy xuất dữ liệu trong cơ sở dữ liệu.</a:t>
            </a:r>
          </a:p>
          <a:p>
            <a:pPr marL="720725" indent="-355600"/>
            <a:r>
              <a:rPr lang="en-VN" dirty="0"/>
              <a:t>Gọi các mẫu View và trả về dữ 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1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Create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thêm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r>
              <a:rPr lang="en-US" sz="3200" dirty="0"/>
              <a:t> 1 Person </a:t>
            </a:r>
            <a:r>
              <a:rPr lang="en-US" sz="3200" dirty="0" err="1"/>
              <a:t>và</a:t>
            </a:r>
            <a:r>
              <a:rPr lang="en-US" dirty="0" err="1"/>
              <a:t>o</a:t>
            </a:r>
            <a:r>
              <a:rPr lang="en-US" dirty="0"/>
              <a:t> CSDL</a:t>
            </a:r>
            <a:r>
              <a:rPr lang="en-US" sz="3200" dirty="0"/>
              <a:t>):</a:t>
            </a:r>
            <a:endParaRPr lang="en-VN" sz="3200" dirty="0"/>
          </a:p>
        </p:txBody>
      </p:sp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3B559DF-B434-D0D7-DD5C-45966333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163759"/>
            <a:ext cx="8915400" cy="40148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3579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Edit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sửa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3431618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Edit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sửa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D9E5917-0B5C-4EA3-F34D-A027C7C61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6" y="0"/>
            <a:ext cx="6263248" cy="6858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6708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Delete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xoá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1692448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Delete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xoá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3AF06B8-FC84-B759-7099-A831A041D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83" y="0"/>
            <a:ext cx="6512633" cy="6858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7971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PersonExists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tra</a:t>
            </a:r>
            <a:r>
              <a:rPr lang="en-US" sz="3200" dirty="0"/>
              <a:t> </a:t>
            </a:r>
            <a:r>
              <a:rPr lang="en-US" sz="3200" dirty="0" err="1"/>
              <a:t>xem</a:t>
            </a:r>
            <a:r>
              <a:rPr lang="en-US" sz="3200" dirty="0"/>
              <a:t> 1 Person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tồn</a:t>
            </a:r>
            <a:r>
              <a:rPr lang="en-US" sz="3200" dirty="0"/>
              <a:t> </a:t>
            </a:r>
            <a:r>
              <a:rPr lang="en-US" sz="3200" dirty="0" err="1"/>
              <a:t>tài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CSDL </a:t>
            </a:r>
            <a:r>
              <a:rPr lang="en-US" sz="3200" dirty="0" err="1"/>
              <a:t>không</a:t>
            </a:r>
            <a:r>
              <a:rPr lang="en-US" sz="3200" dirty="0"/>
              <a:t>):</a:t>
            </a:r>
            <a:endParaRPr lang="en-VN" sz="3200" dirty="0"/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6AE70D6-FD05-FCDB-7B8B-37B59EA00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1" y="2895600"/>
            <a:ext cx="10918257" cy="151123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6443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B2: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Views/Person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view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Create, Delete, Edit, Index</a:t>
            </a:r>
            <a:r>
              <a:rPr lang="en-US" dirty="0"/>
              <a:t>):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777E22-FD19-55F5-3B57-3F491CDC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91276"/>
            <a:ext cx="2971800" cy="60579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6279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Create.cshtml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D3D9A8-DD80-9C84-36C3-764A209914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20" y="914400"/>
            <a:ext cx="4720844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146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Index.cshtml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F32E59-FB17-4788-4F61-301E850326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27" y="850495"/>
            <a:ext cx="5008473" cy="60075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4539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Update.cshtml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AB4C32-1F78-1968-5319-119F1840B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82" y="914400"/>
            <a:ext cx="5177352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603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HomeController.cs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E15B43B-B6B3-1BAE-654F-728D671D0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472"/>
            <a:ext cx="12192000" cy="611236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99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Delete.cshtml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A955FF-84B8-0765-068F-C570F3379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69" y="914400"/>
            <a:ext cx="5487017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8680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B3: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URL  </a:t>
            </a:r>
            <a:r>
              <a:rPr lang="en-US" dirty="0">
                <a:solidFill>
                  <a:srgbClr val="FF0000"/>
                </a:solidFill>
              </a:rPr>
              <a:t>/Person/Index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CRUD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table Person:</a:t>
            </a:r>
            <a:endParaRPr lang="en-VN" sz="32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35DD51B-4638-9290-7C9B-C5154378A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73" y="3048000"/>
            <a:ext cx="8391853" cy="13906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9135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Index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6" name="Picture 5" descr="A close-up of a white screen&#10;&#10;Description automatically generated">
            <a:extLst>
              <a:ext uri="{FF2B5EF4-FFF2-40B4-BE49-F238E27FC236}">
                <a16:creationId xmlns:a16="http://schemas.microsoft.com/office/drawing/2014/main" id="{2CDA87D7-C4B7-41FC-8302-22CEA27B8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63759"/>
            <a:ext cx="10426629" cy="23184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3260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E32582-C502-3BBE-0BCA-FA8361387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066800"/>
            <a:ext cx="6172200" cy="517886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4232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Index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275916-E705-F9A5-8238-650759F1E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80" y="2223916"/>
            <a:ext cx="9603839" cy="233204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812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Edit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C1CC6F-4043-839D-0589-863ABA9F6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94" y="1295400"/>
            <a:ext cx="6701255" cy="47671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50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B5837F-8556-0293-D426-CC4845ACB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45657"/>
            <a:ext cx="7239000" cy="47173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612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Bổ sung thêm 1 thuộc tính cho class Person</a:t>
            </a:r>
          </a:p>
          <a:p>
            <a:pPr>
              <a:buFontTx/>
              <a:buChar char="-"/>
            </a:pPr>
            <a:r>
              <a:rPr lang="en-VN" sz="3200" dirty="0"/>
              <a:t>Add migrations và Update database</a:t>
            </a:r>
          </a:p>
          <a:p>
            <a:pPr>
              <a:buFontTx/>
              <a:buChar char="-"/>
            </a:pPr>
            <a:r>
              <a:rPr lang="en-VN" dirty="0"/>
              <a:t>Chỉnh sửa lại Controller và View sau đó chạy thực thi chương trình</a:t>
            </a:r>
          </a:p>
          <a:p>
            <a:pPr>
              <a:buFontTx/>
              <a:buChar char="-"/>
            </a:pPr>
            <a:r>
              <a:rPr lang="en-VN" sz="3200" dirty="0"/>
              <a:t>Xây dựng Controller và View cho class Employee ở slide </a:t>
            </a:r>
            <a:r>
              <a:rPr lang="en-US" sz="3200" dirty="0">
                <a:hlinkClick r:id="rId2" action="ppaction://hlinksldjump"/>
              </a:rPr>
              <a:t>20. THỰC HÀNH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2753147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Tự động sinh mã nguồn </a:t>
            </a:r>
            <a:r>
              <a:rPr lang="en-VN" sz="3200" dirty="0">
                <a:solidFill>
                  <a:srgbClr val="FF0000"/>
                </a:solidFill>
              </a:rPr>
              <a:t>Controller</a:t>
            </a:r>
            <a:r>
              <a:rPr lang="en-VN" sz="3200" dirty="0"/>
              <a:t> và </a:t>
            </a:r>
            <a:r>
              <a:rPr lang="en-VN" sz="3200" dirty="0">
                <a:solidFill>
                  <a:srgbClr val="FF0000"/>
                </a:solidFill>
              </a:rPr>
              <a:t>View</a:t>
            </a:r>
            <a:r>
              <a:rPr lang="en-VN" sz="3200" dirty="0"/>
              <a:t> dựa trên </a:t>
            </a:r>
            <a:r>
              <a:rPr lang="en-VN" sz="3200" dirty="0">
                <a:solidFill>
                  <a:srgbClr val="FF0000"/>
                </a:solidFill>
              </a:rPr>
              <a:t>Model</a:t>
            </a:r>
          </a:p>
          <a:p>
            <a:pPr>
              <a:buFontTx/>
              <a:buChar char="-"/>
            </a:pPr>
            <a:r>
              <a:rPr lang="en-VN" dirty="0"/>
              <a:t>Giúp giảm thời gian viết mã.</a:t>
            </a:r>
          </a:p>
          <a:p>
            <a:pPr>
              <a:buFontTx/>
              <a:buChar char="-"/>
            </a:pPr>
            <a:r>
              <a:rPr lang="en-VN" sz="3200" dirty="0"/>
              <a:t>Giúp hạn chế lỗi phát sinh.</a:t>
            </a:r>
          </a:p>
        </p:txBody>
      </p:sp>
    </p:spTree>
    <p:extLst>
      <p:ext uri="{BB962C8B-B14F-4D97-AF65-F5344CB8AC3E}">
        <p14:creationId xmlns:p14="http://schemas.microsoft.com/office/powerpoint/2010/main" val="3510290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:</a:t>
            </a:r>
          </a:p>
          <a:p>
            <a:pPr marL="228600" indent="0" algn="just">
              <a:buNone/>
            </a:pPr>
            <a:r>
              <a:rPr lang="en-US" sz="3200" dirty="0">
                <a:solidFill>
                  <a:srgbClr val="00B0F0"/>
                </a:solidFill>
              </a:rPr>
              <a:t>dotnet </a:t>
            </a:r>
            <a:r>
              <a:rPr lang="en-US" sz="3200" dirty="0" err="1">
                <a:solidFill>
                  <a:srgbClr val="00B0F0"/>
                </a:solidFill>
              </a:rPr>
              <a:t>aspnet-codegenerator</a:t>
            </a:r>
            <a:r>
              <a:rPr lang="en-US" sz="3200" dirty="0">
                <a:solidFill>
                  <a:srgbClr val="00B0F0"/>
                </a:solidFill>
              </a:rPr>
              <a:t> controller -name</a:t>
            </a:r>
            <a:r>
              <a:rPr lang="en-US" sz="3200" dirty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HeThongPhanPhoi</a:t>
            </a:r>
            <a:r>
              <a:rPr lang="en-US" sz="3200" dirty="0" err="1" smtClean="0">
                <a:solidFill>
                  <a:srgbClr val="00B0F0"/>
                </a:solidFill>
              </a:rPr>
              <a:t>Controller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-m</a:t>
            </a:r>
            <a:r>
              <a:rPr lang="en-US" sz="3200" dirty="0"/>
              <a:t> </a:t>
            </a:r>
            <a:r>
              <a:rPr lang="en-US" dirty="0" err="1">
                <a:solidFill>
                  <a:srgbClr val="FF0000"/>
                </a:solidFill>
              </a:rPr>
              <a:t>HeThongPhanPhoi</a:t>
            </a:r>
            <a:r>
              <a:rPr lang="en-US" sz="3200" dirty="0" smtClean="0"/>
              <a:t> </a:t>
            </a:r>
            <a:r>
              <a:rPr lang="en-US" sz="3200" dirty="0">
                <a:solidFill>
                  <a:srgbClr val="00B0F0"/>
                </a:solidFill>
              </a:rPr>
              <a:t>-dc </a:t>
            </a:r>
            <a:r>
              <a:rPr lang="en-US" dirty="0" err="1" smtClean="0"/>
              <a:t>MvcMovie.Models</a:t>
            </a:r>
            <a:r>
              <a:rPr lang="en-US" dirty="0" err="1" smtClean="0">
                <a:solidFill>
                  <a:srgbClr val="FF0000"/>
                </a:solidFill>
              </a:rPr>
              <a:t>.ApplicationDbContext</a:t>
            </a:r>
            <a:r>
              <a:rPr lang="en-US" sz="3200" dirty="0" smtClean="0"/>
              <a:t> </a:t>
            </a:r>
            <a:r>
              <a:rPr lang="en-US" sz="3200" dirty="0"/>
              <a:t>--</a:t>
            </a:r>
            <a:r>
              <a:rPr lang="en-US" sz="3200" dirty="0" err="1">
                <a:solidFill>
                  <a:srgbClr val="00B0F0"/>
                </a:solidFill>
              </a:rPr>
              <a:t>relativeFolderPath</a:t>
            </a:r>
            <a:r>
              <a:rPr lang="en-US" sz="3200" dirty="0">
                <a:solidFill>
                  <a:srgbClr val="00B0F0"/>
                </a:solidFill>
              </a:rPr>
              <a:t> Controllers --</a:t>
            </a:r>
            <a:r>
              <a:rPr lang="en-US" sz="3200" dirty="0" err="1">
                <a:solidFill>
                  <a:srgbClr val="00B0F0"/>
                </a:solidFill>
              </a:rPr>
              <a:t>useDefaultLayout</a:t>
            </a:r>
            <a:r>
              <a:rPr lang="en-US" sz="3200" dirty="0">
                <a:solidFill>
                  <a:srgbClr val="00B0F0"/>
                </a:solidFill>
              </a:rPr>
              <a:t> --</a:t>
            </a:r>
            <a:r>
              <a:rPr lang="en-US" sz="3200" dirty="0" err="1">
                <a:solidFill>
                  <a:srgbClr val="00B0F0"/>
                </a:solidFill>
              </a:rPr>
              <a:t>referenceScriptLibraries</a:t>
            </a:r>
            <a:r>
              <a:rPr lang="en-US" sz="3200" dirty="0">
                <a:solidFill>
                  <a:srgbClr val="00B0F0"/>
                </a:solidFill>
              </a:rPr>
              <a:t> --</a:t>
            </a:r>
            <a:r>
              <a:rPr lang="en-US" sz="3200" dirty="0" err="1">
                <a:solidFill>
                  <a:srgbClr val="00B0F0"/>
                </a:solidFill>
              </a:rPr>
              <a:t>databaseProvider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sqlite</a:t>
            </a:r>
            <a:endParaRPr lang="en-VN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5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HomeController.cs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752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Mặc định khi tạo project sẽ có Home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Trong controller sẽ chứa các action (ví dụ: Index, Privacy), mỗi action sẽ thực thi một nhiệm vụ cụ thể (trả về các view tương ứng)</a:t>
            </a:r>
          </a:p>
          <a:p>
            <a:pPr>
              <a:buFontTx/>
              <a:buChar char="-"/>
            </a:pPr>
            <a:endParaRPr lang="en-VN" dirty="0"/>
          </a:p>
          <a:p>
            <a:pPr marL="0" indent="0">
              <a:buNone/>
            </a:pPr>
            <a:endParaRPr lang="en-VN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2F49076-E1E5-74FC-EE5E-3F36D84EB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849559"/>
            <a:ext cx="3911600" cy="30607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087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0" indent="0">
              <a:buNone/>
            </a:pPr>
            <a:r>
              <a:rPr lang="en-VN" sz="3200" dirty="0"/>
              <a:t>Trong đó:</a:t>
            </a:r>
          </a:p>
          <a:p>
            <a:pPr>
              <a:buFontTx/>
              <a:buChar char="-"/>
            </a:pPr>
            <a:r>
              <a:rPr lang="en-VN" sz="3200" dirty="0"/>
              <a:t>YourController: là tên controller muốn đặt (ví dụ </a:t>
            </a:r>
            <a:r>
              <a:rPr lang="en-VN" sz="3200" dirty="0">
                <a:solidFill>
                  <a:srgbClr val="00B050"/>
                </a:solidFill>
              </a:rPr>
              <a:t>EmployeeController</a:t>
            </a:r>
            <a:r>
              <a:rPr lang="en-VN" sz="3200" dirty="0"/>
              <a:t>)</a:t>
            </a:r>
          </a:p>
          <a:p>
            <a:pPr>
              <a:buFontTx/>
              <a:buChar char="-"/>
            </a:pPr>
            <a:r>
              <a:rPr lang="en-VN" dirty="0"/>
              <a:t>YourModel: là tên class trong Model (ví dụ </a:t>
            </a:r>
            <a:r>
              <a:rPr lang="en-VN" dirty="0">
                <a:solidFill>
                  <a:srgbClr val="00B050"/>
                </a:solidFill>
              </a:rPr>
              <a:t>Employee</a:t>
            </a:r>
            <a:r>
              <a:rPr lang="en-VN" dirty="0"/>
              <a:t>)</a:t>
            </a:r>
          </a:p>
          <a:p>
            <a:pPr>
              <a:buFontTx/>
              <a:buChar char="-"/>
            </a:pPr>
            <a:r>
              <a:rPr lang="en-VN" dirty="0"/>
              <a:t>ApplicationDbContext: là file trong thư mục Data ở slide </a:t>
            </a:r>
            <a:r>
              <a:rPr lang="en-US" dirty="0">
                <a:hlinkClick r:id="rId2" action="ppaction://hlinksldjump"/>
              </a:rPr>
              <a:t>41. Cấu hình kết nối và làm việc với CSDL</a:t>
            </a:r>
            <a:endParaRPr lang="en-VN" dirty="0"/>
          </a:p>
          <a:p>
            <a:pPr>
              <a:buFontTx/>
              <a:buChar char="-"/>
            </a:pPr>
            <a:r>
              <a:rPr lang="en-VN" dirty="0"/>
              <a:t>YourNamespace: là tên namespace của file ApplicationDbContext trong project (Ví dụ </a:t>
            </a:r>
            <a:r>
              <a:rPr lang="en-VN" dirty="0">
                <a:solidFill>
                  <a:srgbClr val="00B050"/>
                </a:solidFill>
              </a:rPr>
              <a:t>MvcMovie.Data</a:t>
            </a:r>
            <a:r>
              <a:rPr lang="en-VN" dirty="0"/>
              <a:t>).</a:t>
            </a:r>
          </a:p>
          <a:p>
            <a:pPr>
              <a:buFontTx/>
              <a:buChar char="-"/>
            </a:pP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1865717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code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clas</a:t>
            </a:r>
            <a:r>
              <a:rPr lang="en-US" sz="3200" dirty="0"/>
              <a:t> Employee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:</a:t>
            </a:r>
          </a:p>
          <a:p>
            <a:pPr marL="228600" indent="0" algn="just">
              <a:buNone/>
            </a:pPr>
            <a:r>
              <a:rPr lang="en-US" sz="3000" dirty="0">
                <a:solidFill>
                  <a:srgbClr val="00B0F0"/>
                </a:solidFill>
              </a:rPr>
              <a:t>dotnet </a:t>
            </a:r>
            <a:r>
              <a:rPr lang="en-US" sz="3000" dirty="0" err="1">
                <a:solidFill>
                  <a:srgbClr val="00B0F0"/>
                </a:solidFill>
              </a:rPr>
              <a:t>aspnet-codegenerator</a:t>
            </a:r>
            <a:r>
              <a:rPr lang="en-US" sz="3000" dirty="0">
                <a:solidFill>
                  <a:srgbClr val="00B0F0"/>
                </a:solidFill>
              </a:rPr>
              <a:t> controller -name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FF0000"/>
                </a:solidFill>
              </a:rPr>
              <a:t>Employee</a:t>
            </a:r>
            <a:r>
              <a:rPr lang="en-US" sz="3000" dirty="0" err="1">
                <a:solidFill>
                  <a:srgbClr val="00B0F0"/>
                </a:solidFill>
              </a:rPr>
              <a:t>Controller</a:t>
            </a:r>
            <a:r>
              <a:rPr lang="en-US" sz="3000" dirty="0">
                <a:solidFill>
                  <a:srgbClr val="00B0F0"/>
                </a:solidFill>
              </a:rPr>
              <a:t> -m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FF0000"/>
                </a:solidFill>
              </a:rPr>
              <a:t>Employee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B0F0"/>
                </a:solidFill>
              </a:rPr>
              <a:t>-dc </a:t>
            </a:r>
            <a:r>
              <a:rPr lang="en-US" sz="3000" dirty="0" err="1">
                <a:solidFill>
                  <a:srgbClr val="FF0000"/>
                </a:solidFill>
              </a:rPr>
              <a:t>MvcMovie.Data.ApplicationDbContext</a:t>
            </a:r>
            <a:r>
              <a:rPr lang="en-US" sz="3000" dirty="0"/>
              <a:t> --</a:t>
            </a:r>
            <a:r>
              <a:rPr lang="en-US" sz="3000" dirty="0" err="1">
                <a:solidFill>
                  <a:srgbClr val="00B0F0"/>
                </a:solidFill>
              </a:rPr>
              <a:t>relativeFolderPath</a:t>
            </a:r>
            <a:r>
              <a:rPr lang="en-US" sz="3000" dirty="0">
                <a:solidFill>
                  <a:srgbClr val="00B0F0"/>
                </a:solidFill>
              </a:rPr>
              <a:t> Controllers --</a:t>
            </a:r>
            <a:r>
              <a:rPr lang="en-US" sz="3000" dirty="0" err="1">
                <a:solidFill>
                  <a:srgbClr val="00B0F0"/>
                </a:solidFill>
              </a:rPr>
              <a:t>useDefaultLayout</a:t>
            </a:r>
            <a:r>
              <a:rPr lang="en-US" sz="3000" dirty="0">
                <a:solidFill>
                  <a:srgbClr val="00B0F0"/>
                </a:solidFill>
              </a:rPr>
              <a:t> --</a:t>
            </a:r>
            <a:r>
              <a:rPr lang="en-US" sz="3000" dirty="0" err="1">
                <a:solidFill>
                  <a:srgbClr val="00B0F0"/>
                </a:solidFill>
              </a:rPr>
              <a:t>referenceScriptLibraries</a:t>
            </a:r>
            <a:r>
              <a:rPr lang="en-US" sz="3000" dirty="0">
                <a:solidFill>
                  <a:srgbClr val="00B0F0"/>
                </a:solidFill>
              </a:rPr>
              <a:t> --</a:t>
            </a:r>
            <a:r>
              <a:rPr lang="en-US" sz="3000" dirty="0" err="1">
                <a:solidFill>
                  <a:srgbClr val="00B0F0"/>
                </a:solidFill>
              </a:rPr>
              <a:t>databaseProvider</a:t>
            </a:r>
            <a:r>
              <a:rPr lang="en-US" sz="3000" dirty="0">
                <a:solidFill>
                  <a:srgbClr val="00B0F0"/>
                </a:solidFill>
              </a:rPr>
              <a:t> </a:t>
            </a:r>
            <a:r>
              <a:rPr lang="en-US" sz="3000" dirty="0" err="1">
                <a:solidFill>
                  <a:srgbClr val="00B0F0"/>
                </a:solidFill>
              </a:rPr>
              <a:t>sqlite</a:t>
            </a:r>
            <a:endParaRPr lang="en-VN" sz="3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23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:</a:t>
            </a:r>
            <a:endParaRPr lang="en-VN" sz="3000" dirty="0">
              <a:solidFill>
                <a:srgbClr val="00B0F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331B7E-D247-DCE3-F1FB-4673180FC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744" y="914400"/>
            <a:ext cx="4802256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9551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class </a:t>
            </a:r>
            <a:r>
              <a:rPr lang="en-US" sz="3200" dirty="0" err="1">
                <a:solidFill>
                  <a:srgbClr val="FF0000"/>
                </a:solidFill>
              </a:rPr>
              <a:t>DaiLy</a:t>
            </a:r>
            <a:r>
              <a:rPr lang="en-US" sz="3200" dirty="0"/>
              <a:t>, </a:t>
            </a:r>
            <a:r>
              <a:rPr lang="en-US" sz="3200" dirty="0" err="1">
                <a:solidFill>
                  <a:srgbClr val="FF0000"/>
                </a:solidFill>
              </a:rPr>
              <a:t>HeThongPhanPhoi</a:t>
            </a:r>
            <a:r>
              <a:rPr lang="en-US" sz="3200" dirty="0"/>
              <a:t> </a:t>
            </a:r>
            <a:r>
              <a:rPr lang="en-US" sz="3200" dirty="0" err="1"/>
              <a:t>ở</a:t>
            </a:r>
            <a:r>
              <a:rPr lang="en-US" sz="3200" dirty="0"/>
              <a:t> slide </a:t>
            </a:r>
            <a:r>
              <a:rPr lang="en-US" sz="3200" dirty="0">
                <a:hlinkClick r:id="rId2" action="ppaction://hlinksldjump"/>
              </a:rPr>
              <a:t>20. THỰC HÀNH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7118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9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LÀM VIỆC VỚI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thư viện </a:t>
            </a:r>
            <a:r>
              <a:rPr lang="en-VN" sz="3200" dirty="0" smtClean="0"/>
              <a:t>EPPlus</a:t>
            </a:r>
            <a:r>
              <a:rPr lang="en-US" sz="3200" dirty="0" smtClean="0"/>
              <a:t> (</a:t>
            </a:r>
            <a:r>
              <a:rPr lang="en-US" dirty="0" smtClean="0">
                <a:hlinkClick r:id="rId2"/>
              </a:rPr>
              <a:t>riptutorial.com)</a:t>
            </a:r>
            <a:endParaRPr lang="en-VN" sz="3200" dirty="0"/>
          </a:p>
          <a:p>
            <a:pPr>
              <a:buFontTx/>
              <a:buChar char="-"/>
            </a:pPr>
            <a:r>
              <a:rPr lang="en-VN" dirty="0"/>
              <a:t>Xây dựng chức năng đọc dữ liệu từ file Excel và Import vào CSDL</a:t>
            </a:r>
          </a:p>
          <a:p>
            <a:pPr>
              <a:buFontTx/>
              <a:buChar char="-"/>
            </a:pPr>
            <a:r>
              <a:rPr lang="en-VN" sz="3200" dirty="0"/>
              <a:t>Xuất dữ liệu từ CSDL ra </a:t>
            </a:r>
            <a:r>
              <a:rPr lang="en-VN" sz="3200"/>
              <a:t>file </a:t>
            </a:r>
            <a:r>
              <a:rPr lang="en-VN" sz="3200" smtClean="0"/>
              <a:t>Excel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267539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EPPus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3200" dirty="0"/>
              <a:t>Chạy câu lệnh </a:t>
            </a:r>
            <a:r>
              <a:rPr lang="vi-VN" sz="3200" dirty="0">
                <a:solidFill>
                  <a:srgbClr val="FF0000"/>
                </a:solidFill>
              </a:rPr>
              <a:t>dotnet add package EPPlus </a:t>
            </a:r>
            <a:r>
              <a:rPr lang="vi-VN" sz="3200" dirty="0"/>
              <a:t>để cài đặt thư viện </a:t>
            </a:r>
            <a:r>
              <a:rPr lang="vi-VN" sz="3200" dirty="0">
                <a:solidFill>
                  <a:srgbClr val="FF0000"/>
                </a:solidFill>
              </a:rPr>
              <a:t>EPPlus</a:t>
            </a:r>
            <a:r>
              <a:rPr lang="vi-VN" sz="3200" dirty="0"/>
              <a:t>:</a:t>
            </a:r>
            <a:endParaRPr lang="en-VN" sz="3200" dirty="0"/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252A619D-F0AF-F1A5-F256-A32C1A261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6000"/>
            <a:ext cx="7772400" cy="11324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A3BA4-06F7-7CED-1934-7B9DCB94F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54945"/>
            <a:ext cx="11734799" cy="11324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F4965EA-9E81-3AC6-5C38-FC703EAE33A1}"/>
              </a:ext>
            </a:extLst>
          </p:cNvPr>
          <p:cNvSpPr/>
          <p:nvPr/>
        </p:nvSpPr>
        <p:spPr>
          <a:xfrm>
            <a:off x="5638800" y="3429000"/>
            <a:ext cx="3048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06755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B1: tạo 1 file Excel với nội dung như sau: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FD3113-D4BB-251F-51FD-7BCF3D7EF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88" y="825499"/>
            <a:ext cx="4559300" cy="6032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5792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B2: tạo thư mục Uploads/Excels để lưu file: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5B14BA5-1A68-E06F-F35C-B447BD9A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05" y="914400"/>
            <a:ext cx="3724483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95882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B3: Trong </a:t>
            </a:r>
            <a:r>
              <a:rPr lang="en-VN" sz="3200" dirty="0">
                <a:solidFill>
                  <a:srgbClr val="FF0000"/>
                </a:solidFill>
              </a:rPr>
              <a:t>PersonController</a:t>
            </a:r>
            <a:r>
              <a:rPr lang="en-VN" sz="3200" dirty="0"/>
              <a:t> tạo action </a:t>
            </a:r>
            <a:r>
              <a:rPr lang="en-VN" sz="3200" dirty="0">
                <a:solidFill>
                  <a:srgbClr val="FF0000"/>
                </a:solidFill>
              </a:rPr>
              <a:t>Upload</a:t>
            </a:r>
            <a:r>
              <a:rPr lang="en-VN" sz="3200" dirty="0"/>
              <a:t> để lưu file lên Server: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7B2FB-C4FF-689C-AD12-693690D7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624954"/>
            <a:ext cx="7315200" cy="512244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559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B4: Cập nhật mã nguồn file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VN" sz="3200" dirty="0">
                <a:solidFill>
                  <a:srgbClr val="FF0000"/>
                </a:solidFill>
              </a:rPr>
              <a:t>iews/Person/Create.cshtml</a:t>
            </a:r>
            <a:r>
              <a:rPr lang="en-VN" sz="3200" dirty="0"/>
              <a:t> như sau: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FF578E-30D1-6D67-C32C-ECF1BB4AF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90312"/>
            <a:ext cx="6400800" cy="536773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933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6657975" cy="1752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Chọn thư mục Controllers, click chuột phải =&gt; New File =&gt; đặt tên file là </a:t>
            </a:r>
            <a:r>
              <a:rPr lang="en-VN" dirty="0">
                <a:solidFill>
                  <a:srgbClr val="FF0000"/>
                </a:solidFill>
              </a:rPr>
              <a:t>HelloWorld</a:t>
            </a:r>
            <a:r>
              <a:rPr lang="en-VN" dirty="0">
                <a:solidFill>
                  <a:srgbClr val="00B050"/>
                </a:solidFill>
              </a:rPr>
              <a:t>Controller.cs:</a:t>
            </a:r>
            <a:endParaRPr lang="en-VN" dirty="0"/>
          </a:p>
          <a:p>
            <a:pPr marL="0" indent="0">
              <a:buNone/>
            </a:pPr>
            <a:endParaRPr lang="en-VN" dirty="0"/>
          </a:p>
        </p:txBody>
      </p:sp>
      <p:pic>
        <p:nvPicPr>
          <p:cNvPr id="1026" name="Picture 2" descr="Contextual menu">
            <a:extLst>
              <a:ext uri="{FF2B5EF4-FFF2-40B4-BE49-F238E27FC236}">
                <a16:creationId xmlns:a16="http://schemas.microsoft.com/office/drawing/2014/main" id="{7F119BD7-BD87-C432-DBD8-07CA1A6A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59" y="914400"/>
            <a:ext cx="5715041" cy="59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905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B5: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file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Models/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.cs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 đọc dữ liệu từ file excel và chuyển sang dạng DataTable:</a:t>
            </a:r>
          </a:p>
          <a:p>
            <a:pPr>
              <a:buFontTx/>
              <a:buChar char="-"/>
            </a:pP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 nguồn file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tham khảo ở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ĐÂY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2E80A7-3274-A99E-4E66-E77AE5D11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431454"/>
            <a:ext cx="3276600" cy="542654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991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B6: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 báo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90FE55-3E88-7CB9-86FA-4B72F2C5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7772400" cy="46325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1426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B6: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 báo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90FE55-3E88-7CB9-86FA-4B72F2C5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7772400" cy="46325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14706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B7: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24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B7: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DB8987-7F37-CF5C-8EDC-0ECE6A440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80" y="134352"/>
            <a:ext cx="9217439" cy="65892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72733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B8: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URL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/Person/Create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80E4B8-FF66-15DA-C579-66E8050F33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36" y="2057400"/>
            <a:ext cx="6942015" cy="47777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5546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B9: </a:t>
            </a:r>
            <a:r>
              <a:rPr lang="vi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liệu được hiển thị lên view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vi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465D2679-E613-77B9-56C0-0EC56A3DD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00200"/>
            <a:ext cx="7772400" cy="44075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8201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3200" dirty="0"/>
              <a:t>B1: Viết mã cho action </a:t>
            </a:r>
            <a:r>
              <a:rPr lang="vi-VN" sz="3200" dirty="0">
                <a:solidFill>
                  <a:srgbClr val="FF0000"/>
                </a:solidFill>
              </a:rPr>
              <a:t>Download</a:t>
            </a:r>
            <a:r>
              <a:rPr lang="vi-VN" sz="3200" dirty="0"/>
              <a:t> trong </a:t>
            </a:r>
            <a:r>
              <a:rPr lang="vi-VN" sz="3200" dirty="0">
                <a:solidFill>
                  <a:srgbClr val="FF0000"/>
                </a:solidFill>
              </a:rPr>
              <a:t>PersonController</a:t>
            </a:r>
            <a:r>
              <a:rPr lang="vi-VN" sz="3200" dirty="0"/>
              <a:t>: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9AF9F5D-2235-01CC-8D07-A5EECE8AD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5" y="1646240"/>
            <a:ext cx="10199630" cy="46021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8677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3200" dirty="0"/>
              <a:t>B2: Bổ sung mã nguồn cho view </a:t>
            </a:r>
            <a:r>
              <a:rPr lang="vi-VN" sz="3200" dirty="0">
                <a:solidFill>
                  <a:srgbClr val="FF0000"/>
                </a:solidFill>
              </a:rPr>
              <a:t>Index</a:t>
            </a:r>
            <a:r>
              <a:rPr lang="vi-VN" sz="3200" dirty="0"/>
              <a:t>: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2FBEB9-B71F-5270-3184-E43D2E517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55" y="1639823"/>
            <a:ext cx="8182977" cy="471597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5089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3716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vi-VN" sz="3200" dirty="0"/>
              <a:t>B3: Chạy chương trình và truy cập vào URL </a:t>
            </a:r>
            <a:r>
              <a:rPr lang="vi-VN" sz="3200" dirty="0">
                <a:solidFill>
                  <a:srgbClr val="FF0000"/>
                </a:solidFill>
              </a:rPr>
              <a:t>/Person/Index</a:t>
            </a:r>
            <a:r>
              <a:rPr lang="vi-VN" sz="3200" dirty="0"/>
              <a:t>, sau đó bấm vào nút lệnh </a:t>
            </a:r>
            <a:r>
              <a:rPr lang="vi-VN" sz="3200" dirty="0">
                <a:solidFill>
                  <a:srgbClr val="FF0000"/>
                </a:solidFill>
              </a:rPr>
              <a:t>Download</a:t>
            </a:r>
            <a:r>
              <a:rPr lang="vi-VN" sz="3200" dirty="0"/>
              <a:t> để tải về file excel: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667CF35-99F7-A6FB-1B19-3830F8D9C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1187"/>
            <a:ext cx="7772400" cy="30252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123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Sửa lại mã nguồn của file </a:t>
            </a:r>
            <a:r>
              <a:rPr lang="en-VN" dirty="0">
                <a:solidFill>
                  <a:srgbClr val="FF0000"/>
                </a:solidFill>
              </a:rPr>
              <a:t>HelloWorld</a:t>
            </a:r>
            <a:r>
              <a:rPr lang="en-VN" dirty="0">
                <a:solidFill>
                  <a:srgbClr val="00B050"/>
                </a:solidFill>
              </a:rPr>
              <a:t>Controller.cs </a:t>
            </a:r>
            <a:r>
              <a:rPr lang="en-VN" dirty="0"/>
              <a:t>như sau: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557D8-2FCC-76DA-362F-735A793DABC7}"/>
              </a:ext>
            </a:extLst>
          </p:cNvPr>
          <p:cNvSpPr txBox="1">
            <a:spLocks/>
          </p:cNvSpPr>
          <p:nvPr/>
        </p:nvSpPr>
        <p:spPr>
          <a:xfrm>
            <a:off x="3733800" y="1523999"/>
            <a:ext cx="4724400" cy="48006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using </a:t>
            </a:r>
            <a:r>
              <a:rPr lang="en-US" sz="5000" dirty="0" err="1"/>
              <a:t>Microsoft.AspNetCore.Mvc</a:t>
            </a:r>
            <a:r>
              <a:rPr lang="en-US" sz="5000" dirty="0"/>
              <a:t>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using </a:t>
            </a:r>
            <a:r>
              <a:rPr lang="en-US" sz="5000" dirty="0" err="1"/>
              <a:t>System.Text.Encodings.Web</a:t>
            </a:r>
            <a:r>
              <a:rPr lang="en-US" sz="5000" dirty="0"/>
              <a:t>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namespace </a:t>
            </a:r>
            <a:r>
              <a:rPr lang="en-US" sz="5000" dirty="0" err="1"/>
              <a:t>MvcMovie.Controllers</a:t>
            </a:r>
            <a:endParaRPr lang="en-US" sz="5000" dirty="0"/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{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public class </a:t>
            </a:r>
            <a:r>
              <a:rPr lang="en-US" sz="5000" dirty="0" err="1"/>
              <a:t>HelloWorldController</a:t>
            </a:r>
            <a:r>
              <a:rPr lang="en-US" sz="5000" dirty="0"/>
              <a:t> : Controller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{ 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// GET: /HelloWorld/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public string Index()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{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    return "</a:t>
            </a:r>
            <a:r>
              <a:rPr lang="en-US" sz="5000" dirty="0">
                <a:solidFill>
                  <a:srgbClr val="FF0000"/>
                </a:solidFill>
              </a:rPr>
              <a:t>This is my default action...</a:t>
            </a:r>
            <a:r>
              <a:rPr lang="en-US" sz="5000" dirty="0"/>
              <a:t>";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} 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// GET: /HelloWorld/Welcome/ </a:t>
            </a:r>
          </a:p>
          <a:p>
            <a:pPr marL="9525" lvl="1" indent="0">
              <a:buFont typeface="Arial" pitchFamily="34" charset="0"/>
              <a:buNone/>
            </a:pPr>
            <a:endParaRPr lang="en-US" sz="5000" dirty="0"/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public string Welcome()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{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    return "</a:t>
            </a:r>
            <a:r>
              <a:rPr lang="en-US" sz="5000" dirty="0">
                <a:solidFill>
                  <a:srgbClr val="FF0000"/>
                </a:solidFill>
              </a:rPr>
              <a:t>This is the Welcome action method...</a:t>
            </a:r>
            <a:r>
              <a:rPr lang="en-US" sz="5000" dirty="0"/>
              <a:t>";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}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}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}</a:t>
            </a:r>
            <a:endParaRPr lang="en-VN" sz="5000" dirty="0"/>
          </a:p>
        </p:txBody>
      </p:sp>
    </p:spTree>
    <p:extLst>
      <p:ext uri="{BB962C8B-B14F-4D97-AF65-F5344CB8AC3E}">
        <p14:creationId xmlns:p14="http://schemas.microsoft.com/office/powerpoint/2010/main" val="26695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466E46C-366A-C3D0-83D1-D266A21E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" y="2590800"/>
            <a:ext cx="5247305" cy="1752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AF75DC3-2D22-88D0-802F-8B98AEA8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20" y="761999"/>
            <a:ext cx="4311280" cy="6096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9F90DF27-E986-F9ED-E7B1-0536028A586F}"/>
              </a:ext>
            </a:extLst>
          </p:cNvPr>
          <p:cNvSpPr/>
          <p:nvPr/>
        </p:nvSpPr>
        <p:spPr>
          <a:xfrm>
            <a:off x="5282616" y="3429000"/>
            <a:ext cx="2598103" cy="18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58315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3716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vi-VN" dirty="0"/>
              <a:t>Tham khảo thêm tài liệu hướng dẫn chi tiết làm việc với file Excel tại </a:t>
            </a:r>
            <a:r>
              <a:rPr lang="en-US" sz="3200" dirty="0">
                <a:hlinkClick r:id="rId2"/>
              </a:rPr>
              <a:t>ĐÂY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4197188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676400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n-US" sz="3200" dirty="0"/>
              <a:t>B1: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</a:rPr>
              <a:t>X.PagedList.Mvc</a:t>
            </a:r>
            <a:r>
              <a:rPr lang="en-US" dirty="0" err="1">
                <a:solidFill>
                  <a:srgbClr val="FF0000"/>
                </a:solidFill>
              </a:rPr>
              <a:t>.Core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</a:t>
            </a:r>
            <a:r>
              <a:rPr lang="en-VN" sz="3200" dirty="0"/>
              <a:t>ài đặt package </a:t>
            </a:r>
            <a:r>
              <a:rPr lang="en-US" sz="3200" dirty="0" err="1">
                <a:solidFill>
                  <a:srgbClr val="FF0000"/>
                </a:solidFill>
              </a:rPr>
              <a:t>X.PagedList.Mvc</a:t>
            </a:r>
            <a:r>
              <a:rPr lang="en-US" dirty="0" err="1">
                <a:solidFill>
                  <a:srgbClr val="FF0000"/>
                </a:solidFill>
              </a:rPr>
              <a:t>.Core</a:t>
            </a:r>
            <a:r>
              <a:rPr lang="en-VN" sz="3200" dirty="0"/>
              <a:t>: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BB33C10-D716-3D93-44E4-5AC15169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77" y="3200400"/>
            <a:ext cx="9686845" cy="14033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83488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B2: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PersonController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4BC6EF-507D-4D2E-14AC-2B47C35A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600200"/>
            <a:ext cx="7772400" cy="516348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81461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B3: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dirty="0"/>
              <a:t>v</a:t>
            </a:r>
            <a:r>
              <a:rPr lang="en-US" sz="3200" dirty="0"/>
              <a:t>iew </a:t>
            </a:r>
            <a:r>
              <a:rPr lang="en-US" sz="3200" dirty="0">
                <a:solidFill>
                  <a:srgbClr val="FF0000"/>
                </a:solidFill>
              </a:rPr>
              <a:t>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6CED2C7-052E-4E96-5347-15ACFB877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2254250"/>
            <a:ext cx="6807200" cy="2349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8458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B3: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dirty="0"/>
              <a:t>v</a:t>
            </a:r>
            <a:r>
              <a:rPr lang="en-US" sz="3200" dirty="0"/>
              <a:t>iew </a:t>
            </a:r>
            <a:r>
              <a:rPr lang="en-US" sz="3200" dirty="0">
                <a:solidFill>
                  <a:srgbClr val="FF0000"/>
                </a:solidFill>
              </a:rPr>
              <a:t>Index</a:t>
            </a:r>
            <a:r>
              <a:rPr lang="en-US" sz="3200" dirty="0"/>
              <a:t> (</a:t>
            </a:r>
            <a:r>
              <a:rPr lang="en-US" sz="3200" dirty="0" err="1"/>
              <a:t>tiếp</a:t>
            </a:r>
            <a:r>
              <a:rPr lang="en-US" sz="3200" dirty="0"/>
              <a:t>):</a:t>
            </a:r>
          </a:p>
          <a:p>
            <a:pPr marL="0" indent="0">
              <a:buNone/>
            </a:pPr>
            <a:r>
              <a:rPr lang="en-US" sz="2200" b="0" dirty="0">
                <a:solidFill>
                  <a:srgbClr val="AF00DB"/>
                </a:solidFill>
                <a:effectLst/>
              </a:rPr>
              <a:t>@</a:t>
            </a:r>
            <a:r>
              <a:rPr lang="en-US" sz="2200" b="0" dirty="0" err="1">
                <a:solidFill>
                  <a:srgbClr val="001080"/>
                </a:solidFill>
                <a:effectLst/>
              </a:rPr>
              <a:t>Html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</a:rPr>
              <a:t>PagedListPager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((</a:t>
            </a:r>
            <a:r>
              <a:rPr lang="en-US" sz="2200" b="0" dirty="0" err="1">
                <a:solidFill>
                  <a:srgbClr val="267F99"/>
                </a:solidFill>
                <a:effectLst/>
              </a:rPr>
              <a:t>IPagedList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)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Model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,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page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=&gt; </a:t>
            </a:r>
            <a:r>
              <a:rPr lang="en-US" sz="2200" b="0" dirty="0" err="1">
                <a:solidFill>
                  <a:srgbClr val="001080"/>
                </a:solidFill>
                <a:effectLst/>
              </a:rPr>
              <a:t>Url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</a:rPr>
              <a:t>Action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("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Index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"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,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new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{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page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page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}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)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, new 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X.PagedList.Web.Common.PagedListRenderOptions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{ 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LiElementClasses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 new string[] {"page-item"}, 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PageClasses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 new string[] { "page-link" }})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90149D5-2E38-A86C-0602-BA8E127AB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6" y="3429000"/>
            <a:ext cx="9314167" cy="21127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0121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B4: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chương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URL </a:t>
            </a:r>
            <a:r>
              <a:rPr lang="en-US" sz="3200" dirty="0">
                <a:solidFill>
                  <a:srgbClr val="FF0000"/>
                </a:solidFill>
              </a:rPr>
              <a:t>/Person/Index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2AEA6E-7481-CDC8-F77B-3245A2E115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828800"/>
            <a:ext cx="7772400" cy="384541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5009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B5: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PersonController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8B5918A-57EB-948A-8276-C969BB636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88" y="1676400"/>
            <a:ext cx="8862024" cy="46021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94173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B6: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dirty="0"/>
              <a:t>v</a:t>
            </a:r>
            <a:r>
              <a:rPr lang="en-US" sz="3200" dirty="0"/>
              <a:t>iew </a:t>
            </a:r>
            <a:r>
              <a:rPr lang="en-US" sz="3200" dirty="0">
                <a:solidFill>
                  <a:srgbClr val="FF0000"/>
                </a:solidFill>
              </a:rPr>
              <a:t>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7A6DF3-A159-271B-752E-D998E6190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62421"/>
            <a:ext cx="9220200" cy="539557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12993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B7: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chương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URL </a:t>
            </a:r>
            <a:r>
              <a:rPr lang="en-US" sz="3200" dirty="0">
                <a:solidFill>
                  <a:srgbClr val="FF0000"/>
                </a:solidFill>
              </a:rPr>
              <a:t>/Person/Index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BE62CFB-0467-5E37-7A45-EEA9C2FF7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7" y="2133600"/>
            <a:ext cx="10295906" cy="358621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54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6111</TotalTime>
  <Words>3091</Words>
  <Application>Microsoft Office PowerPoint</Application>
  <PresentationFormat>Widescreen</PresentationFormat>
  <Paragraphs>305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Times New Roman</vt:lpstr>
      <vt:lpstr>Wingdings</vt:lpstr>
      <vt:lpstr>Office Theme</vt:lpstr>
      <vt:lpstr>LẬP TRÌNH .NET API VÀ REACTJS</vt:lpstr>
      <vt:lpstr>CÁC NỘI DUNG CHÍNH</vt:lpstr>
      <vt:lpstr>1. TẠO PROJECT .NET MVC</vt:lpstr>
      <vt:lpstr>2. CẤU TRÚC PROJECT .NET MVC</vt:lpstr>
      <vt:lpstr>3. CONTROLLER TRONG MVC</vt:lpstr>
      <vt:lpstr>HomeController.cs</vt:lpstr>
      <vt:lpstr>HomeController.cs</vt:lpstr>
      <vt:lpstr>Tạo Controller</vt:lpstr>
      <vt:lpstr>Tạo Controller</vt:lpstr>
      <vt:lpstr>Chạy thực thi Controller vừa tạo:</vt:lpstr>
      <vt:lpstr>Định tuyến trong MVC</vt:lpstr>
      <vt:lpstr>Định tuyến trong MVC</vt:lpstr>
      <vt:lpstr>4. VIEW TRONG MVC</vt:lpstr>
      <vt:lpstr>Tạo View Index của HelloWorldController</vt:lpstr>
      <vt:lpstr>Tạo View Index của HelloWorldController</vt:lpstr>
      <vt:lpstr>Tạo View Index của HelloWorldController</vt:lpstr>
      <vt:lpstr>THỰC HÀNH</vt:lpstr>
      <vt:lpstr>5. MODEL TRONG MVC</vt:lpstr>
      <vt:lpstr>Tạo class Movie.cs trong Models</vt:lpstr>
      <vt:lpstr>THỰC HÀNH</vt:lpstr>
      <vt:lpstr>6. KẾT HỢP MODEL-VIEW VÀ CONTROLLER</vt:lpstr>
      <vt:lpstr>Gửi dữ liệu từ View lên Controller</vt:lpstr>
      <vt:lpstr>Gửi dữ liệu từ View lên Controller</vt:lpstr>
      <vt:lpstr>Controller nhận dữ liệu từ view gửi lên</vt:lpstr>
      <vt:lpstr>Controller nhận dữ liệu từ view gửi lên</vt:lpstr>
      <vt:lpstr>Hiển thị dữ liệu Controller gửi về lên View</vt:lpstr>
      <vt:lpstr>Hiển thị dữ liệu Controller gửi về lên View</vt:lpstr>
      <vt:lpstr>Chạy thử nghiệm chương trình</vt:lpstr>
      <vt:lpstr>Gửi dữ liệu dang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7. KẾT NỐI VÀ LÀM VIỆC VỚI CSDL</vt:lpstr>
      <vt:lpstr>Cài đặt các package cần thiết</vt:lpstr>
      <vt:lpstr>Cài đặt các package cần thiết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Bài tập thực hành</vt:lpstr>
      <vt:lpstr>8. SINH CODE TỰ ĐỘNG</vt:lpstr>
      <vt:lpstr>8. SINH CODE TỰ ĐỘNG</vt:lpstr>
      <vt:lpstr>8. SINH CODE TỰ ĐỘNG</vt:lpstr>
      <vt:lpstr>8. SINH CODE TỰ ĐỘNG</vt:lpstr>
      <vt:lpstr>8. SINH CODE TỰ ĐỘNG</vt:lpstr>
      <vt:lpstr>Thực hành</vt:lpstr>
      <vt:lpstr>9. LÀM VIỆC VỚI FILE EXCEL</vt:lpstr>
      <vt:lpstr>Cài đặt thư viện EPPus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Export dữ liệu ra file Excel</vt:lpstr>
      <vt:lpstr>Export dữ liệu ra file Excel</vt:lpstr>
      <vt:lpstr>Export dữ liệu ra file Excel</vt:lpstr>
      <vt:lpstr>Export dữ liệu ra file Excel</vt:lpstr>
      <vt:lpstr>Export dữ liệu ra file Excel</vt:lpstr>
      <vt:lpstr>10. PHÂN TRANG</vt:lpstr>
      <vt:lpstr>10. PHÂN TRANG</vt:lpstr>
      <vt:lpstr>10. PHÂN TRANG</vt:lpstr>
      <vt:lpstr>10. PHÂN TRANG</vt:lpstr>
      <vt:lpstr>10. PHÂN TRANG</vt:lpstr>
      <vt:lpstr>10. PHÂN TRANG</vt:lpstr>
      <vt:lpstr>10. PHÂN TRANG</vt:lpstr>
      <vt:lpstr>10. PHÂN TRANG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Phạm Hồng Vinh</dc:creator>
  <cp:lastModifiedBy>students</cp:lastModifiedBy>
  <cp:revision>432</cp:revision>
  <dcterms:created xsi:type="dcterms:W3CDTF">2015-01-07T03:20:15Z</dcterms:created>
  <dcterms:modified xsi:type="dcterms:W3CDTF">2023-09-11T04:40:28Z</dcterms:modified>
</cp:coreProperties>
</file>